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5" r:id="rId4"/>
  </p:sldMasterIdLst>
  <p:notesMasterIdLst>
    <p:notesMasterId r:id="rId55"/>
  </p:notesMasterIdLst>
  <p:sldIdLst>
    <p:sldId id="279" r:id="rId5"/>
    <p:sldId id="260" r:id="rId6"/>
    <p:sldId id="275" r:id="rId7"/>
    <p:sldId id="274" r:id="rId8"/>
    <p:sldId id="301" r:id="rId9"/>
    <p:sldId id="270" r:id="rId10"/>
    <p:sldId id="286" r:id="rId11"/>
    <p:sldId id="287" r:id="rId12"/>
    <p:sldId id="288" r:id="rId13"/>
    <p:sldId id="289" r:id="rId14"/>
    <p:sldId id="290" r:id="rId15"/>
    <p:sldId id="300" r:id="rId16"/>
    <p:sldId id="272" r:id="rId17"/>
    <p:sldId id="423" r:id="rId18"/>
    <p:sldId id="302" r:id="rId19"/>
    <p:sldId id="303" r:id="rId20"/>
    <p:sldId id="304" r:id="rId21"/>
    <p:sldId id="282" r:id="rId22"/>
    <p:sldId id="283" r:id="rId23"/>
    <p:sldId id="305" r:id="rId24"/>
    <p:sldId id="28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299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</p:sldIdLst>
  <p:sldSz cx="12192000" cy="6858000"/>
  <p:notesSz cx="12192000" cy="6858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6005" autoAdjust="0"/>
  </p:normalViewPr>
  <p:slideViewPr>
    <p:cSldViewPr snapToGrid="0">
      <p:cViewPr>
        <p:scale>
          <a:sx n="110" d="100"/>
          <a:sy n="110" d="100"/>
        </p:scale>
        <p:origin x="594" y="1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Žydrūnė Kelpšaitė" userId="e943768126acec1d" providerId="LiveId" clId="{31712FD7-FA85-48BA-9D35-5382388CFC74}"/>
    <pc:docChg chg="undo custSel addSld delSld modSld">
      <pc:chgData name="Žydrūnė Kelpšaitė" userId="e943768126acec1d" providerId="LiveId" clId="{31712FD7-FA85-48BA-9D35-5382388CFC74}" dt="2026-02-19T12:27:26.967" v="55" actId="1076"/>
      <pc:docMkLst>
        <pc:docMk/>
      </pc:docMkLst>
      <pc:sldChg chg="del">
        <pc:chgData name="Žydrūnė Kelpšaitė" userId="e943768126acec1d" providerId="LiveId" clId="{31712FD7-FA85-48BA-9D35-5382388CFC74}" dt="2026-02-18T16:48:13.742" v="40" actId="47"/>
        <pc:sldMkLst>
          <pc:docMk/>
          <pc:sldMk cId="3171765455" sldId="271"/>
        </pc:sldMkLst>
      </pc:sldChg>
      <pc:sldChg chg="del">
        <pc:chgData name="Žydrūnė Kelpšaitė" userId="e943768126acec1d" providerId="LiveId" clId="{31712FD7-FA85-48BA-9D35-5382388CFC74}" dt="2026-02-18T16:48:13.742" v="40" actId="47"/>
        <pc:sldMkLst>
          <pc:docMk/>
          <pc:sldMk cId="1082973141" sldId="273"/>
        </pc:sldMkLst>
      </pc:sldChg>
      <pc:sldChg chg="add">
        <pc:chgData name="Žydrūnė Kelpšaitė" userId="e943768126acec1d" providerId="LiveId" clId="{31712FD7-FA85-48BA-9D35-5382388CFC74}" dt="2026-01-27T17:54:54.385" v="9"/>
        <pc:sldMkLst>
          <pc:docMk/>
          <pc:sldMk cId="3625140467" sldId="274"/>
        </pc:sldMkLst>
      </pc:sldChg>
      <pc:sldChg chg="add">
        <pc:chgData name="Žydrūnė Kelpšaitė" userId="e943768126acec1d" providerId="LiveId" clId="{31712FD7-FA85-48BA-9D35-5382388CFC74}" dt="2026-01-27T17:54:54.385" v="9"/>
        <pc:sldMkLst>
          <pc:docMk/>
          <pc:sldMk cId="1073413620" sldId="275"/>
        </pc:sldMkLst>
      </pc:sldChg>
      <pc:sldChg chg="modSp del mod">
        <pc:chgData name="Žydrūnė Kelpšaitė" userId="e943768126acec1d" providerId="LiveId" clId="{31712FD7-FA85-48BA-9D35-5382388CFC74}" dt="2026-02-19T11:02:35.155" v="48" actId="47"/>
        <pc:sldMkLst>
          <pc:docMk/>
          <pc:sldMk cId="1118842731" sldId="278"/>
        </pc:sldMkLst>
      </pc:sldChg>
      <pc:sldChg chg="modSp mod">
        <pc:chgData name="Žydrūnė Kelpšaitė" userId="e943768126acec1d" providerId="LiveId" clId="{31712FD7-FA85-48BA-9D35-5382388CFC74}" dt="2026-01-27T17:55:21.293" v="10" actId="20577"/>
        <pc:sldMkLst>
          <pc:docMk/>
          <pc:sldMk cId="469815673" sldId="279"/>
        </pc:sldMkLst>
        <pc:spChg chg="mod">
          <ac:chgData name="Žydrūnė Kelpšaitė" userId="e943768126acec1d" providerId="LiveId" clId="{31712FD7-FA85-48BA-9D35-5382388CFC74}" dt="2026-01-27T17:55:21.293" v="10" actId="20577"/>
          <ac:spMkLst>
            <pc:docMk/>
            <pc:sldMk cId="469815673" sldId="279"/>
            <ac:spMk id="2" creationId="{3D9C2BDC-5084-498D-BB0E-694C51A92E96}"/>
          </ac:spMkLst>
        </pc:spChg>
      </pc:sldChg>
      <pc:sldChg chg="del">
        <pc:chgData name="Žydrūnė Kelpšaitė" userId="e943768126acec1d" providerId="LiveId" clId="{31712FD7-FA85-48BA-9D35-5382388CFC74}" dt="2026-02-19T11:05:31.417" v="49" actId="47"/>
        <pc:sldMkLst>
          <pc:docMk/>
          <pc:sldMk cId="3024609385" sldId="280"/>
        </pc:sldMkLst>
      </pc:sldChg>
      <pc:sldChg chg="del">
        <pc:chgData name="Žydrūnė Kelpšaitė" userId="e943768126acec1d" providerId="LiveId" clId="{31712FD7-FA85-48BA-9D35-5382388CFC74}" dt="2026-02-19T11:05:31.417" v="49" actId="47"/>
        <pc:sldMkLst>
          <pc:docMk/>
          <pc:sldMk cId="540994816" sldId="281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3795072459" sldId="282"/>
        </pc:sldMkLst>
      </pc:sldChg>
      <pc:sldChg chg="modSp add mod">
        <pc:chgData name="Žydrūnė Kelpšaitė" userId="e943768126acec1d" providerId="LiveId" clId="{31712FD7-FA85-48BA-9D35-5382388CFC74}" dt="2026-01-28T07:44:00.903" v="38" actId="13926"/>
        <pc:sldMkLst>
          <pc:docMk/>
          <pc:sldMk cId="381301015" sldId="283"/>
        </pc:sldMkLst>
        <pc:spChg chg="mod">
          <ac:chgData name="Žydrūnė Kelpšaitė" userId="e943768126acec1d" providerId="LiveId" clId="{31712FD7-FA85-48BA-9D35-5382388CFC74}" dt="2026-01-28T07:44:00.903" v="38" actId="13926"/>
          <ac:spMkLst>
            <pc:docMk/>
            <pc:sldMk cId="381301015" sldId="283"/>
            <ac:spMk id="6" creationId="{AE7293C7-EA24-267B-C70D-77F8CCD4AD9E}"/>
          </ac:spMkLst>
        </pc:spChg>
      </pc:sldChg>
      <pc:sldChg chg="del">
        <pc:chgData name="Žydrūnė Kelpšaitė" userId="e943768126acec1d" providerId="LiveId" clId="{31712FD7-FA85-48BA-9D35-5382388CFC74}" dt="2026-02-19T11:05:31.417" v="49" actId="47"/>
        <pc:sldMkLst>
          <pc:docMk/>
          <pc:sldMk cId="1040160817" sldId="284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664405288" sldId="285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3100880257" sldId="286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554464885" sldId="287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2104415297" sldId="288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1972314903" sldId="289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166159466" sldId="290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3780638849" sldId="291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1379318678" sldId="292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526191565" sldId="293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3083777747" sldId="294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932907600" sldId="295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762728775" sldId="296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4109570546" sldId="297"/>
        </pc:sldMkLst>
      </pc:sldChg>
      <pc:sldChg chg="del">
        <pc:chgData name="Žydrūnė Kelpšaitė" userId="e943768126acec1d" providerId="LiveId" clId="{31712FD7-FA85-48BA-9D35-5382388CFC74}" dt="2026-02-18T16:47:53.552" v="39" actId="47"/>
        <pc:sldMkLst>
          <pc:docMk/>
          <pc:sldMk cId="3192591570" sldId="298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3085404242" sldId="299"/>
        </pc:sldMkLst>
      </pc:sldChg>
      <pc:sldChg chg="add del">
        <pc:chgData name="Žydrūnė Kelpšaitė" userId="e943768126acec1d" providerId="LiveId" clId="{31712FD7-FA85-48BA-9D35-5382388CFC74}" dt="2026-02-19T11:06:09.099" v="51" actId="47"/>
        <pc:sldMkLst>
          <pc:docMk/>
          <pc:sldMk cId="2259030421" sldId="300"/>
        </pc:sldMkLst>
      </pc:sldChg>
      <pc:sldChg chg="add">
        <pc:chgData name="Žydrūnė Kelpšaitė" userId="e943768126acec1d" providerId="LiveId" clId="{31712FD7-FA85-48BA-9D35-5382388CFC74}" dt="2026-01-27T17:54:54.385" v="9"/>
        <pc:sldMkLst>
          <pc:docMk/>
          <pc:sldMk cId="2113056201" sldId="301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2348868436" sldId="302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439670092" sldId="303"/>
        </pc:sldMkLst>
      </pc:sldChg>
      <pc:sldChg chg="modSp add mod">
        <pc:chgData name="Žydrūnė Kelpšaitė" userId="e943768126acec1d" providerId="LiveId" clId="{31712FD7-FA85-48BA-9D35-5382388CFC74}" dt="2026-01-27T18:35:19.510" v="24" actId="121"/>
        <pc:sldMkLst>
          <pc:docMk/>
          <pc:sldMk cId="1022804849" sldId="304"/>
        </pc:sldMkLst>
        <pc:spChg chg="mod">
          <ac:chgData name="Žydrūnė Kelpšaitė" userId="e943768126acec1d" providerId="LiveId" clId="{31712FD7-FA85-48BA-9D35-5382388CFC74}" dt="2026-01-27T18:35:19.510" v="24" actId="121"/>
          <ac:spMkLst>
            <pc:docMk/>
            <pc:sldMk cId="1022804849" sldId="304"/>
            <ac:spMk id="6" creationId="{1829A2B2-CBFF-FA8A-D1B8-303B171EE21A}"/>
          </ac:spMkLst>
        </pc:spChg>
      </pc:sldChg>
      <pc:sldChg chg="modSp add mod">
        <pc:chgData name="Žydrūnė Kelpšaitė" userId="e943768126acec1d" providerId="LiveId" clId="{31712FD7-FA85-48BA-9D35-5382388CFC74}" dt="2026-02-19T11:49:21.822" v="52" actId="207"/>
        <pc:sldMkLst>
          <pc:docMk/>
          <pc:sldMk cId="2653981261" sldId="305"/>
        </pc:sldMkLst>
        <pc:spChg chg="mod">
          <ac:chgData name="Žydrūnė Kelpšaitė" userId="e943768126acec1d" providerId="LiveId" clId="{31712FD7-FA85-48BA-9D35-5382388CFC74}" dt="2026-02-19T11:49:21.822" v="52" actId="207"/>
          <ac:spMkLst>
            <pc:docMk/>
            <pc:sldMk cId="2653981261" sldId="305"/>
            <ac:spMk id="9" creationId="{29503802-D7A2-2BC5-988F-631C77EF86FE}"/>
          </ac:spMkLst>
        </pc:spChg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996461249" sldId="306"/>
        </pc:sldMkLst>
      </pc:sldChg>
      <pc:sldChg chg="modSp add mod">
        <pc:chgData name="Žydrūnė Kelpšaitė" userId="e943768126acec1d" providerId="LiveId" clId="{31712FD7-FA85-48BA-9D35-5382388CFC74}" dt="2026-02-18T17:05:02.223" v="43" actId="13926"/>
        <pc:sldMkLst>
          <pc:docMk/>
          <pc:sldMk cId="2456091801" sldId="307"/>
        </pc:sldMkLst>
        <pc:spChg chg="mod">
          <ac:chgData name="Žydrūnė Kelpšaitė" userId="e943768126acec1d" providerId="LiveId" clId="{31712FD7-FA85-48BA-9D35-5382388CFC74}" dt="2026-02-18T17:05:02.223" v="43" actId="13926"/>
          <ac:spMkLst>
            <pc:docMk/>
            <pc:sldMk cId="2456091801" sldId="307"/>
            <ac:spMk id="6" creationId="{19C04F9C-83E6-4E8A-5D7D-72C85BDE8006}"/>
          </ac:spMkLst>
        </pc:spChg>
      </pc:sldChg>
      <pc:sldChg chg="modSp add mod">
        <pc:chgData name="Žydrūnė Kelpšaitė" userId="e943768126acec1d" providerId="LiveId" clId="{31712FD7-FA85-48BA-9D35-5382388CFC74}" dt="2026-02-18T17:06:14.026" v="44" actId="13926"/>
        <pc:sldMkLst>
          <pc:docMk/>
          <pc:sldMk cId="2650490829" sldId="308"/>
        </pc:sldMkLst>
        <pc:spChg chg="mod">
          <ac:chgData name="Žydrūnė Kelpšaitė" userId="e943768126acec1d" providerId="LiveId" clId="{31712FD7-FA85-48BA-9D35-5382388CFC74}" dt="2026-02-18T17:06:14.026" v="44" actId="13926"/>
          <ac:spMkLst>
            <pc:docMk/>
            <pc:sldMk cId="2650490829" sldId="308"/>
            <ac:spMk id="4" creationId="{AF835A61-393E-6533-0244-21FA0E852CB6}"/>
          </ac:spMkLst>
        </pc:spChg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44063869" sldId="309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367166841" sldId="310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1425917710" sldId="311"/>
        </pc:sldMkLst>
      </pc:sldChg>
      <pc:sldChg chg="add">
        <pc:chgData name="Žydrūnė Kelpšaitė" userId="e943768126acec1d" providerId="LiveId" clId="{31712FD7-FA85-48BA-9D35-5382388CFC74}" dt="2026-01-27T18:22:28.042" v="20"/>
        <pc:sldMkLst>
          <pc:docMk/>
          <pc:sldMk cId="1495628050" sldId="312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108412608" sldId="313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1967400998" sldId="314"/>
        </pc:sldMkLst>
      </pc:sldChg>
      <pc:sldChg chg="modSp add mod">
        <pc:chgData name="Žydrūnė Kelpšaitė" userId="e943768126acec1d" providerId="LiveId" clId="{31712FD7-FA85-48BA-9D35-5382388CFC74}" dt="2026-02-18T17:17:02.042" v="45" actId="13926"/>
        <pc:sldMkLst>
          <pc:docMk/>
          <pc:sldMk cId="1775402594" sldId="315"/>
        </pc:sldMkLst>
        <pc:spChg chg="mod">
          <ac:chgData name="Žydrūnė Kelpšaitė" userId="e943768126acec1d" providerId="LiveId" clId="{31712FD7-FA85-48BA-9D35-5382388CFC74}" dt="2026-02-18T17:17:02.042" v="45" actId="13926"/>
          <ac:spMkLst>
            <pc:docMk/>
            <pc:sldMk cId="1775402594" sldId="315"/>
            <ac:spMk id="4" creationId="{1839326A-B23E-1242-2CDC-639E66179D3B}"/>
          </ac:spMkLst>
        </pc:spChg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991019227" sldId="316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681848048" sldId="317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535127376" sldId="318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162416688" sldId="319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3780600604" sldId="320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998729642" sldId="321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3256536210" sldId="322"/>
        </pc:sldMkLst>
      </pc:sldChg>
      <pc:sldChg chg="modSp add mod">
        <pc:chgData name="Žydrūnė Kelpšaitė" userId="e943768126acec1d" providerId="LiveId" clId="{31712FD7-FA85-48BA-9D35-5382388CFC74}" dt="2026-02-19T12:24:19.547" v="53" actId="113"/>
        <pc:sldMkLst>
          <pc:docMk/>
          <pc:sldMk cId="389556316" sldId="323"/>
        </pc:sldMkLst>
        <pc:spChg chg="mod">
          <ac:chgData name="Žydrūnė Kelpšaitė" userId="e943768126acec1d" providerId="LiveId" clId="{31712FD7-FA85-48BA-9D35-5382388CFC74}" dt="2026-02-19T12:24:19.547" v="53" actId="113"/>
          <ac:spMkLst>
            <pc:docMk/>
            <pc:sldMk cId="389556316" sldId="323"/>
            <ac:spMk id="4" creationId="{A929ABE8-9EA7-84BE-47D0-4C205E0A2096}"/>
          </ac:spMkLst>
        </pc:spChg>
      </pc:sldChg>
      <pc:sldChg chg="modSp add mod">
        <pc:chgData name="Žydrūnė Kelpšaitė" userId="e943768126acec1d" providerId="LiveId" clId="{31712FD7-FA85-48BA-9D35-5382388CFC74}" dt="2026-02-19T12:27:26.967" v="55" actId="1076"/>
        <pc:sldMkLst>
          <pc:docMk/>
          <pc:sldMk cId="890553156" sldId="324"/>
        </pc:sldMkLst>
        <pc:picChg chg="mod">
          <ac:chgData name="Žydrūnė Kelpšaitė" userId="e943768126acec1d" providerId="LiveId" clId="{31712FD7-FA85-48BA-9D35-5382388CFC74}" dt="2026-02-19T12:27:26.967" v="55" actId="1076"/>
          <ac:picMkLst>
            <pc:docMk/>
            <pc:sldMk cId="890553156" sldId="324"/>
            <ac:picMk id="6" creationId="{673628E6-AF0B-2D8C-3B5A-587F20DF924E}"/>
          </ac:picMkLst>
        </pc:picChg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377049058" sldId="325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948393718" sldId="326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1537636653" sldId="327"/>
        </pc:sldMkLst>
      </pc:sldChg>
      <pc:sldChg chg="modSp add mod">
        <pc:chgData name="Žydrūnė Kelpšaitė" userId="e943768126acec1d" providerId="LiveId" clId="{31712FD7-FA85-48BA-9D35-5382388CFC74}" dt="2026-02-18T17:39:52.964" v="47" actId="14100"/>
        <pc:sldMkLst>
          <pc:docMk/>
          <pc:sldMk cId="3168316518" sldId="328"/>
        </pc:sldMkLst>
        <pc:spChg chg="mod">
          <ac:chgData name="Žydrūnė Kelpšaitė" userId="e943768126acec1d" providerId="LiveId" clId="{31712FD7-FA85-48BA-9D35-5382388CFC74}" dt="2026-02-18T17:39:52.964" v="47" actId="14100"/>
          <ac:spMkLst>
            <pc:docMk/>
            <pc:sldMk cId="3168316518" sldId="328"/>
            <ac:spMk id="6" creationId="{A4C1345E-2CC9-C9FE-6232-F0C944914C78}"/>
          </ac:spMkLst>
        </pc:spChg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3526856086" sldId="329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964040815" sldId="330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2849085432" sldId="331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1821925312" sldId="332"/>
        </pc:sldMkLst>
      </pc:sldChg>
      <pc:sldChg chg="add">
        <pc:chgData name="Žydrūnė Kelpšaitė" userId="e943768126acec1d" providerId="LiveId" clId="{31712FD7-FA85-48BA-9D35-5382388CFC74}" dt="2026-01-27T18:23:10.689" v="21"/>
        <pc:sldMkLst>
          <pc:docMk/>
          <pc:sldMk cId="595727673" sldId="333"/>
        </pc:sldMkLst>
      </pc:sldChg>
      <pc:sldChg chg="add del">
        <pc:chgData name="Žydrūnė Kelpšaitė" userId="e943768126acec1d" providerId="LiveId" clId="{31712FD7-FA85-48BA-9D35-5382388CFC74}" dt="2026-02-18T16:48:57.754" v="41" actId="47"/>
        <pc:sldMkLst>
          <pc:docMk/>
          <pc:sldMk cId="451589416" sldId="422"/>
        </pc:sldMkLst>
      </pc:sldChg>
      <pc:sldChg chg="add">
        <pc:chgData name="Žydrūnė Kelpšaitė" userId="e943768126acec1d" providerId="LiveId" clId="{31712FD7-FA85-48BA-9D35-5382388CFC74}" dt="2026-01-28T06:45:44.656" v="25"/>
        <pc:sldMkLst>
          <pc:docMk/>
          <pc:sldMk cId="460096887" sldId="423"/>
        </pc:sldMkLst>
      </pc:sldChg>
      <pc:sldMasterChg chg="addSldLayout delSldLayout">
        <pc:chgData name="Žydrūnė Kelpšaitė" userId="e943768126acec1d" providerId="LiveId" clId="{31712FD7-FA85-48BA-9D35-5382388CFC74}" dt="2026-02-19T11:06:09.099" v="51" actId="47"/>
        <pc:sldMasterMkLst>
          <pc:docMk/>
          <pc:sldMasterMk cId="295463880" sldId="2147483685"/>
        </pc:sldMasterMkLst>
        <pc:sldLayoutChg chg="add del">
          <pc:chgData name="Žydrūnė Kelpšaitė" userId="e943768126acec1d" providerId="LiveId" clId="{31712FD7-FA85-48BA-9D35-5382388CFC74}" dt="2026-02-19T11:06:09.099" v="51" actId="47"/>
          <pc:sldLayoutMkLst>
            <pc:docMk/>
            <pc:sldMasterMk cId="295463880" sldId="2147483685"/>
            <pc:sldLayoutMk cId="3907621273" sldId="2147483697"/>
          </pc:sldLayoutMkLst>
        </pc:sldLayoutChg>
        <pc:sldLayoutChg chg="del">
          <pc:chgData name="Žydrūnė Kelpšaitė" userId="e943768126acec1d" providerId="LiveId" clId="{31712FD7-FA85-48BA-9D35-5382388CFC74}" dt="2026-02-19T11:02:35.155" v="48" actId="47"/>
          <pc:sldLayoutMkLst>
            <pc:docMk/>
            <pc:sldMasterMk cId="295463880" sldId="2147483685"/>
            <pc:sldLayoutMk cId="544993643" sldId="214748369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7C5B7-B086-4EBD-B654-37A2AB64BA55}" type="datetimeFigureOut">
              <a:rPr lang="en-US"/>
              <a:t>2/19/2026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78A03-8004-41D9-8E9D-8B196F8AD45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3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82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323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lt-LT" dirty="0"/>
              <a:t>Horizontalioje ašyje yra darbo patirtis metais, vertikalioje – atlyginimas. Raudoni taškai rodo realius darbuotojų duomenis, o juoda linija – regresijos linija, kuri aprašo bendrą tendenciją.</a:t>
            </a:r>
          </a:p>
          <a:p>
            <a:r>
              <a:rPr lang="lt-LT" dirty="0"/>
              <a:t>Kai patirtis lygi nuliui, regresijos linija rodo apie </a:t>
            </a:r>
            <a:r>
              <a:rPr lang="lt-LT" b="1" dirty="0"/>
              <a:t>30 tūkst.</a:t>
            </a:r>
            <a:r>
              <a:rPr lang="lt-LT" dirty="0"/>
              <a:t> – tai </a:t>
            </a:r>
            <a:r>
              <a:rPr lang="lt-LT" b="1" dirty="0"/>
              <a:t>konstanta (b0)</a:t>
            </a:r>
            <a:r>
              <a:rPr lang="lt-LT" dirty="0"/>
              <a:t>, bazinis atlyginimas be patirties. Žalia rodyklė rodo, kad </a:t>
            </a:r>
            <a:r>
              <a:rPr lang="lt-LT" b="1" dirty="0"/>
              <a:t>padidėjus patirčiai vieneriais metais</a:t>
            </a:r>
            <a:r>
              <a:rPr lang="lt-LT" dirty="0"/>
              <a:t>, prognozuojamas atlyginimas </a:t>
            </a:r>
            <a:r>
              <a:rPr lang="lt-LT" b="1" dirty="0"/>
              <a:t>padidėja apie 10 tūkst.</a:t>
            </a:r>
            <a:r>
              <a:rPr lang="lt-LT" dirty="0"/>
              <a:t> – tai </a:t>
            </a:r>
            <a:r>
              <a:rPr lang="lt-LT" b="1" dirty="0"/>
              <a:t>koeficientas (b1)</a:t>
            </a:r>
            <a:r>
              <a:rPr lang="lt-LT" dirty="0"/>
              <a:t>.</a:t>
            </a:r>
          </a:p>
          <a:p>
            <a:r>
              <a:rPr lang="lt-LT" dirty="0"/>
              <a:t>Trumpai: regresijos linija parodo, kiek vidutiniškai keičiasi atlyginimas, kai patirtis padidėja vienu vienetu, o taškų išsibarstymas aplink liniją rodo, kad realūs duomenys ne visada tiksliai sutampa su prognoze.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130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03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452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94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8538937-E128-CE08-DD44-16250DEE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6F7DE40A-DC33-FE5D-65F6-AF8C7B33F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C1ABD01-4F57-F8F8-1DD4-0C1D3590B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BA2E0E9-85B1-C122-508C-30C9396A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0D01F107-A02C-6DA0-B372-1849D4FB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153766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33328BB-93B1-3654-C55F-8D197161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6D816AD0-DD10-30F3-3713-0E5006850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23A5C3A-828F-CA2F-250A-D0173FC2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9051C657-4C65-B107-554E-BBA457A8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75575B9-14AC-59F6-D37C-D14E7317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038928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5AA25E62-CB71-DD40-8C9A-330905F52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047C1542-A42B-C83F-D4E3-9EDB0B49B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F7A71A4C-3FD3-112C-526F-B810EFC10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ECCB72F-CA06-4063-4F93-F0FC7AA2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5D356D7-0B6A-88F6-AAF7-D8FFB20D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062528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762127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3273287" y="2618264"/>
            <a:ext cx="7050156" cy="2387601"/>
          </a:xfrm>
          <a:prstGeom prst="rect">
            <a:avLst/>
          </a:prstGeo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73287" y="5930348"/>
            <a:ext cx="7050155" cy="927653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  <a:lvl2pPr>
              <a:defRPr sz="1600" b="1"/>
            </a:lvl2pPr>
            <a:lvl3pPr>
              <a:defRPr sz="1600" b="1"/>
            </a:lvl3pPr>
            <a:lvl4pPr>
              <a:defRPr sz="1600" b="1"/>
            </a:lvl4pPr>
            <a:lvl5pPr>
              <a:defRPr sz="1600" b="1"/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74662" y="2619023"/>
            <a:ext cx="2334168" cy="2387601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r>
              <a:t>Mokytojo
Vardas Pavardė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0323513" y="458787"/>
            <a:ext cx="1377951" cy="13779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78278232"/>
      </p:ext>
    </p:extLst>
  </p:cSld>
  <p:clrMapOvr>
    <a:masterClrMapping/>
  </p:clrMapOvr>
  <p:transition spd="med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7CDB4E9-53C7-77DA-F3BA-20F83DF1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B08CD23-B9F3-5E42-867B-9F78E5379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D4281D6-CDB4-3A29-8BF3-F612C471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C951F97-3FD5-E897-05B0-B814F63B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2B4E2EC1-4D10-F3EB-60F7-A1A50CA6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588170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641D623-B6BE-5EC0-0BC4-E07BE1BA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B157F0AD-0EB7-978E-04D1-36BE1AA44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1D2C77A-5872-18EF-36E5-D84B1507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6070E69-E611-95C2-45ED-63C817C3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C3866F6-0FE1-DD24-81B7-6E27C0C7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871644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2B72488-CA52-B174-E1B6-1EEB0C3C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F109C21-C677-5E2D-9F6F-3871B4F1E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9FF3313C-7F13-A720-20A9-84993C22B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4067772B-1870-4092-91CA-48FA1F525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B720C078-6429-7B60-72DE-8E532638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42493EF-8594-845E-68D0-8FA77B6F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95733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FFEBAA5-4EE0-466A-53C3-D73B735C8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51D48623-20AA-DDF4-4C8C-95DCCF3EC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95BB5DCF-C000-3658-B4F6-8240107BB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8A05BFC2-26EC-073D-3BEC-3BC57114E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3B43A4FA-4D57-A31B-8628-66ED006E6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145AECE4-983B-F6AE-99F0-B1A0C2CC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06A50DAF-4AD9-A165-4100-45FC07E3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9EA40A66-6CAC-1FA4-3C16-740E3339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255383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6F73A84-EE9A-1A89-1AE1-7AC48A2B0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36D25F2D-8487-AB1E-9E9B-5A2A3B32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B776D121-FE99-93D4-F20E-A8040726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98983E1-76A0-CD4F-490E-BDE55C35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657307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511EC42B-42E2-BBE3-AF5E-B9828A80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8C1BE742-365A-E5CE-0BED-72AC94D6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8D936DBC-C737-2B9B-8657-8E0F37F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868035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E199B64-F3D6-2A66-EC28-4A5B6449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635722F-D5B5-B152-2D2F-3296A1508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07D761F8-37F6-D9B5-0509-990437D3E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736C1442-DDA7-D7BB-CFF6-A2344FE1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6D89B161-C9BC-1517-1152-6EEE4582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6A1FB4D-67B1-93C5-C1AB-8B975D50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160264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9970786-145B-69C0-5A9D-8BF1F863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F44190E8-4BBC-8167-365A-79BDE5B12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FD53584E-1751-0A6E-9929-D73ACB8F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6C32182A-0D8F-F678-5D3F-6F710BDF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F1011E7E-9B5B-4C8A-2C02-A0644E21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324B460-8510-1CEE-5F21-CB62326A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664652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07E593F2-A3BF-8503-2030-2A4E4DBE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5364149D-321E-11B5-2BAE-77EB0C80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82BBF0C-48B3-739A-81AD-7CA173E21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43860-C5E7-462F-AC4C-7195CD04BAED}" type="datetimeFigureOut">
              <a:rPr lang="lt-LT" smtClean="0"/>
              <a:t>2026-02-19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593116A2-428F-34CD-6527-28585DE1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EF0EF33-EF55-BC80-748B-AE871B4E9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546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2BDC-5084-498D-BB0E-694C51A9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377" y="897619"/>
            <a:ext cx="7050156" cy="2387601"/>
          </a:xfrm>
        </p:spPr>
        <p:txBody>
          <a:bodyPr lIns="45719" tIns="45720" rIns="45719" bIns="45720" anchor="t">
            <a:normAutofit/>
          </a:bodyPr>
          <a:lstStyle/>
          <a:p>
            <a:br>
              <a:rPr lang="en-US" sz="5500" dirty="0"/>
            </a:br>
            <a:br>
              <a:rPr lang="en-US" sz="5500" dirty="0"/>
            </a:br>
            <a:r>
              <a:rPr lang="en-US" sz="5500" dirty="0"/>
              <a:t>Python: Regression</a:t>
            </a:r>
            <a:endParaRPr lang="lt-LT" sz="5500" dirty="0"/>
          </a:p>
        </p:txBody>
      </p:sp>
      <p:sp>
        <p:nvSpPr>
          <p:cNvPr id="6" name="Google Shape;102;p1">
            <a:extLst>
              <a:ext uri="{FF2B5EF4-FFF2-40B4-BE49-F238E27FC236}">
                <a16:creationId xmlns:a16="http://schemas.microsoft.com/office/drawing/2014/main" id="{B077506A-6721-4858-9864-AF9A81768959}"/>
              </a:ext>
            </a:extLst>
          </p:cNvPr>
          <p:cNvSpPr txBox="1">
            <a:spLocks/>
          </p:cNvSpPr>
          <p:nvPr/>
        </p:nvSpPr>
        <p:spPr>
          <a:xfrm>
            <a:off x="504322" y="5930349"/>
            <a:ext cx="2358936" cy="9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lt-LT" sz="1600" b="1" dirty="0"/>
              <a:t>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0B682-3A69-7D7F-6C30-04096BD72FF1}"/>
              </a:ext>
            </a:extLst>
          </p:cNvPr>
          <p:cNvSpPr txBox="1"/>
          <p:nvPr/>
        </p:nvSpPr>
        <p:spPr>
          <a:xfrm>
            <a:off x="3048000" y="447497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000" dirty="0"/>
              <a:t>Žydrūnė Kelpšaitė</a:t>
            </a:r>
          </a:p>
          <a:p>
            <a:r>
              <a:rPr lang="lt-LT" sz="4000" dirty="0"/>
              <a:t>Data </a:t>
            </a:r>
            <a:r>
              <a:rPr lang="lt-LT" sz="4000" dirty="0" err="1"/>
              <a:t>Analyst</a:t>
            </a:r>
            <a:endParaRPr lang="lt-LT" sz="4000" dirty="0"/>
          </a:p>
        </p:txBody>
      </p:sp>
    </p:spTree>
    <p:extLst>
      <p:ext uri="{BB962C8B-B14F-4D97-AF65-F5344CB8AC3E}">
        <p14:creationId xmlns:p14="http://schemas.microsoft.com/office/powerpoint/2010/main" val="4698156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dirty="0"/>
              <a:t>Regresija – konstanta ir koeficientai</a:t>
            </a:r>
            <a:endParaRPr lang="en-US" dirty="0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273923" y="1904959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0">
              <a:spcBef>
                <a:spcPts val="819"/>
              </a:spcBef>
            </a:pPr>
            <a:r>
              <a:rPr lang="en-US" sz="2000" dirty="0">
                <a:solidFill>
                  <a:schemeClr val="tx1"/>
                </a:solidFill>
                <a:ea typeface="Verdana"/>
              </a:rPr>
              <a:t>𝒂𝒕𝒍𝒚𝒈𝒊𝒏𝒊𝒎𝒂𝒔 =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𝟎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∙ 𝒑𝒂𝒕𝒊𝒓𝒕𝒊𝒔</a:t>
            </a:r>
          </a:p>
          <a:p>
            <a:endParaRPr lang="en-US" sz="20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Jei 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&gt; 0, tai tarp x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ir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y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yra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teigiama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priklausomybė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t. y.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x,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ir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y.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Jei 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&lt; 0, tai tarp x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ir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y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yra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neigiama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priklausomybė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t. y.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x,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mažėja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y.</a:t>
            </a:r>
            <a:endParaRPr lang="en-US" dirty="0">
              <a:solidFill>
                <a:schemeClr val="tx1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endParaRPr lang="en-US" sz="1400" dirty="0">
              <a:solidFill>
                <a:srgbClr val="24516C"/>
              </a:solidFill>
              <a:latin typeface="Verdana"/>
              <a:ea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A6F2A-C0C2-BA7D-7B66-9FAEECDFDAC7}"/>
              </a:ext>
            </a:extLst>
          </p:cNvPr>
          <p:cNvSpPr txBox="1"/>
          <p:nvPr/>
        </p:nvSpPr>
        <p:spPr>
          <a:xfrm>
            <a:off x="6203067" y="320515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lt-LT" dirty="0"/>
              <a:t>b0 parodo </a:t>
            </a:r>
            <a:r>
              <a:rPr lang="lt-LT" b="1" dirty="0"/>
              <a:t>pradinį atlyginimo lygį</a:t>
            </a:r>
            <a:r>
              <a:rPr lang="lt-LT" dirty="0"/>
              <a:t>, kai patirties nėra.</a:t>
            </a:r>
            <a:br>
              <a:rPr lang="lt-LT" dirty="0"/>
            </a:br>
            <a:r>
              <a:rPr lang="lt-LT" dirty="0"/>
              <a:t>b1 parodo, </a:t>
            </a:r>
            <a:r>
              <a:rPr lang="lt-LT" b="1" dirty="0"/>
              <a:t>kiek vidutiniškai pasikeičia atlyginimas</a:t>
            </a:r>
            <a:r>
              <a:rPr lang="lt-LT" dirty="0"/>
              <a:t>, kai patirtis padidėja vieneriais metais.</a:t>
            </a:r>
          </a:p>
          <a:p>
            <a:pPr>
              <a:buNone/>
            </a:pPr>
            <a:r>
              <a:rPr lang="lt-LT" dirty="0"/>
              <a:t>Jei b1 &gt; 0, atlyginimas didėja kartu su patirtimi – ryšys yra teigiamas.</a:t>
            </a:r>
            <a:br>
              <a:rPr lang="lt-LT" dirty="0"/>
            </a:br>
            <a:r>
              <a:rPr lang="lt-LT" dirty="0"/>
              <a:t>Jei b1 &lt; 0, didėjant patirčiai atlyginimas mažėja – ryšys yra neigiamas.</a:t>
            </a:r>
          </a:p>
          <a:p>
            <a:pPr>
              <a:buNone/>
            </a:pPr>
            <a:r>
              <a:rPr lang="lt-LT" dirty="0"/>
              <a:t>Trumpai: </a:t>
            </a:r>
            <a:r>
              <a:rPr lang="lt-LT" b="1" dirty="0"/>
              <a:t>b1 nusako ryšio kryptį ir stiprumą tarp patirties ir atlyginimo</a:t>
            </a:r>
            <a:r>
              <a:rPr lang="lt-L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23149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/>
              <a:t>Tiesinė regresija</a:t>
            </a:r>
            <a:endParaRPr lang="en-US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 err="1">
                <a:solidFill>
                  <a:schemeClr val="tx1"/>
                </a:solidFill>
                <a:ea typeface="Verdana"/>
              </a:rPr>
              <a:t>Nustatant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𝑏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reikšmes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modelis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parenka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jas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taip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kad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modelio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paklaidos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būtų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kuo</a:t>
            </a:r>
            <a:r>
              <a:rPr lang="en-US" sz="1400" b="1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a typeface="Verdana"/>
              </a:rPr>
              <a:t>mažesnės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.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Modelį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vertinant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pagal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paklaidų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kvadratą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paklaidoms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skaičiuoti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naudojama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formulė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endParaRPr lang="en-US" sz="1400" dirty="0">
              <a:ea typeface="Verdana"/>
            </a:endParaRPr>
          </a:p>
          <a:p>
            <a:pPr marL="1828800" lvl="4" indent="0">
              <a:lnSpc>
                <a:spcPct val="150000"/>
              </a:lnSpc>
              <a:spcBef>
                <a:spcPts val="0"/>
              </a:spcBef>
            </a:pPr>
            <a:r>
              <a:rPr lang="lt-LT" sz="1400" dirty="0">
                <a:solidFill>
                  <a:schemeClr val="tx1"/>
                </a:solidFill>
                <a:latin typeface="Verdana"/>
                <a:ea typeface="Verdana"/>
              </a:rPr>
              <a:t>Tikslas – minimizuoti S</a:t>
            </a:r>
            <a:endParaRPr lang="en-US" sz="1400" dirty="0">
              <a:solidFill>
                <a:schemeClr val="tx1"/>
              </a:solidFill>
              <a:latin typeface="Verdana"/>
              <a:ea typeface="Verdana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6B8933-F143-4EEE-BFB4-636CC491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00" y="3528832"/>
            <a:ext cx="2162175" cy="495300"/>
          </a:xfrm>
          <a:prstGeom prst="rect">
            <a:avLst/>
          </a:prstGeom>
        </p:spPr>
      </p:pic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25AD497C-84A4-460B-9A12-2BDF95D1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0" y="4207236"/>
            <a:ext cx="13620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4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91E4C-5A0E-4CE7-89EA-97FA7A80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3" y="1295536"/>
            <a:ext cx="5511496" cy="54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1BCA8-8161-6E38-320F-A5B2C5CA2589}"/>
              </a:ext>
            </a:extLst>
          </p:cNvPr>
          <p:cNvSpPr txBox="1"/>
          <p:nvPr/>
        </p:nvSpPr>
        <p:spPr>
          <a:xfrm>
            <a:off x="5909187" y="154886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lt-LT" dirty="0"/>
              <a:t>Raudoni taškai – </a:t>
            </a:r>
            <a:r>
              <a:rPr lang="lt-LT" b="1" dirty="0"/>
              <a:t>tikrosios duomenų reikšmės</a:t>
            </a:r>
            <a:r>
              <a:rPr lang="lt-LT" dirty="0"/>
              <a:t>.</a:t>
            </a:r>
            <a:br>
              <a:rPr lang="lt-LT" dirty="0"/>
            </a:br>
            <a:r>
              <a:rPr lang="lt-LT" dirty="0"/>
              <a:t>Mėlyna linija – </a:t>
            </a:r>
            <a:r>
              <a:rPr lang="lt-LT" b="1" dirty="0"/>
              <a:t>regresijos modelio prognozė</a:t>
            </a:r>
            <a:r>
              <a:rPr lang="lt-LT" dirty="0"/>
              <a:t> (</a:t>
            </a:r>
            <a:r>
              <a:rPr lang="lt-LT" dirty="0" err="1"/>
              <a:t>curve</a:t>
            </a:r>
            <a:r>
              <a:rPr lang="lt-LT" dirty="0"/>
              <a:t> </a:t>
            </a:r>
            <a:r>
              <a:rPr lang="lt-LT" dirty="0" err="1"/>
              <a:t>fit</a:t>
            </a:r>
            <a:r>
              <a:rPr lang="lt-LT" dirty="0"/>
              <a:t>).</a:t>
            </a:r>
            <a:br>
              <a:rPr lang="lt-LT" dirty="0"/>
            </a:br>
            <a:r>
              <a:rPr lang="lt-LT" dirty="0"/>
              <a:t>Žalios vertikalios atkarpos – </a:t>
            </a:r>
            <a:r>
              <a:rPr lang="lt-LT" b="1" dirty="0"/>
              <a:t>likučiai</a:t>
            </a:r>
            <a:r>
              <a:rPr lang="lt-LT" dirty="0"/>
              <a:t>.</a:t>
            </a:r>
          </a:p>
          <a:p>
            <a:pPr>
              <a:buNone/>
            </a:pPr>
            <a:r>
              <a:rPr lang="lt-LT" dirty="0"/>
              <a:t>Kiekviena žalia linija rodo </a:t>
            </a:r>
            <a:r>
              <a:rPr lang="lt-LT" b="1" dirty="0"/>
              <a:t>skirtumą tarp realios y reikšmės ir modelio prognozuotos y reikšmės tame pačiame x</a:t>
            </a:r>
            <a:r>
              <a:rPr lang="lt-LT" dirty="0"/>
              <a:t>.</a:t>
            </a:r>
            <a:br>
              <a:rPr lang="lt-LT" dirty="0"/>
            </a:br>
            <a:r>
              <a:rPr lang="lt-LT" dirty="0"/>
              <a:t>Jei taškas yra virš linijos – likutis teigiamas.</a:t>
            </a:r>
            <a:br>
              <a:rPr lang="lt-LT" dirty="0"/>
            </a:br>
            <a:r>
              <a:rPr lang="lt-LT" dirty="0"/>
              <a:t>Jei taškas yra žemiau linijos – likutis neigiamas.</a:t>
            </a:r>
          </a:p>
          <a:p>
            <a:pPr>
              <a:buNone/>
            </a:pPr>
            <a:r>
              <a:rPr lang="lt-LT" dirty="0"/>
              <a:t>Trumpai: </a:t>
            </a:r>
            <a:r>
              <a:rPr lang="lt-LT" b="1" dirty="0"/>
              <a:t>likučiai parodo, kiek ir kur modelis klysta</a:t>
            </a:r>
            <a:r>
              <a:rPr lang="lt-LT" dirty="0"/>
              <a:t>, o visa mėlyna linija – bendrą prognozavimo tendenciją.</a:t>
            </a:r>
          </a:p>
        </p:txBody>
      </p:sp>
    </p:spTree>
    <p:extLst>
      <p:ext uri="{BB962C8B-B14F-4D97-AF65-F5344CB8AC3E}">
        <p14:creationId xmlns:p14="http://schemas.microsoft.com/office/powerpoint/2010/main" val="22590304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EA8A3-808A-87DE-FD8B-AB6B03C15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8647060-45D7-2471-824B-60F3835E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REGRESSION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EB7BF-1100-6D45-A58B-AA61DDE2B97C}"/>
              </a:ext>
            </a:extLst>
          </p:cNvPr>
          <p:cNvSpPr txBox="1"/>
          <p:nvPr/>
        </p:nvSpPr>
        <p:spPr>
          <a:xfrm>
            <a:off x="838200" y="1328423"/>
            <a:ext cx="10933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Regression analysis </a:t>
            </a:r>
            <a:r>
              <a:rPr lang="en-US" dirty="0"/>
              <a:t>is supervised learning technique used to predict a numeric variable (</a:t>
            </a:r>
            <a:r>
              <a:rPr lang="en-US" i="1" dirty="0"/>
              <a:t>target</a:t>
            </a:r>
            <a:r>
              <a:rPr lang="en-US" dirty="0"/>
              <a:t>) by modeling its relationship with a set of other variables (</a:t>
            </a:r>
            <a:r>
              <a:rPr lang="en-US" i="1" dirty="0"/>
              <a:t>features</a:t>
            </a:r>
            <a:r>
              <a:rPr lang="en-US" dirty="0"/>
              <a:t>)</a:t>
            </a:r>
            <a:endParaRPr lang="lt-LT" dirty="0"/>
          </a:p>
        </p:txBody>
      </p:sp>
      <p:pic>
        <p:nvPicPr>
          <p:cNvPr id="8" name="Paveikslėlis 7" descr="Paveikslėlis, kuriame yra tekstas, ekrano kopija, Šriftas, algebra&#10;&#10;Dirbtinio intelekto sugeneruotas turinys gali būti neteisingas.">
            <a:extLst>
              <a:ext uri="{FF2B5EF4-FFF2-40B4-BE49-F238E27FC236}">
                <a16:creationId xmlns:a16="http://schemas.microsoft.com/office/drawing/2014/main" id="{A3CB2D45-BD8D-0565-A10C-26DC04D3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72" y="2053131"/>
            <a:ext cx="11374437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E6ABE18-E11E-7C3B-311B-16C18DE8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PRE-MODELING DATA PREP &amp; 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BB146-942B-BEA5-F96D-DCD3C260A4B9}"/>
              </a:ext>
            </a:extLst>
          </p:cNvPr>
          <p:cNvSpPr txBox="1"/>
          <p:nvPr/>
        </p:nvSpPr>
        <p:spPr>
          <a:xfrm>
            <a:off x="1258528" y="1502244"/>
            <a:ext cx="90456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Exploratory data analysis </a:t>
            </a:r>
            <a:r>
              <a:rPr lang="en-US" dirty="0"/>
              <a:t>(EDA) is the process of exploring and visualizing data to find useful patterns &amp; insights that help inform the modeling process </a:t>
            </a:r>
            <a:endParaRPr lang="lt-LT" dirty="0"/>
          </a:p>
          <a:p>
            <a:pPr lvl="2"/>
            <a:r>
              <a:rPr lang="en-US" dirty="0"/>
              <a:t>• In regression, EDA lets you identify &amp; understand the most promising features for your model </a:t>
            </a:r>
            <a:endParaRPr lang="lt-LT" dirty="0"/>
          </a:p>
          <a:p>
            <a:pPr lvl="2"/>
            <a:r>
              <a:rPr lang="en-US" dirty="0"/>
              <a:t>• It also helps uncover potential issues with the features or target that need to be addressed</a:t>
            </a:r>
            <a:endParaRPr lang="lt-LT" dirty="0"/>
          </a:p>
        </p:txBody>
      </p:sp>
      <p:pic>
        <p:nvPicPr>
          <p:cNvPr id="6" name="Paveikslėlis 5" descr="Paveikslėlis, kuriame yra tekstas, kvitas, Šrifta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AAF5B61B-4E4A-E5FA-FF1B-79FC7F64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8" y="3601431"/>
            <a:ext cx="8468907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9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3CF9EE4-B9E1-72CD-5D9F-2BA9A561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EXPLORING THE 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52FF4-5B81-5385-F6BC-22ED212D68BE}"/>
              </a:ext>
            </a:extLst>
          </p:cNvPr>
          <p:cNvSpPr txBox="1"/>
          <p:nvPr/>
        </p:nvSpPr>
        <p:spPr>
          <a:xfrm>
            <a:off x="934065" y="154411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Exploring the target variable lets you understand where most values lie, how spread out they are, and what shape, or distribution, they have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0A29C-B0FC-C28C-A55A-EC912A28BE84}"/>
              </a:ext>
            </a:extLst>
          </p:cNvPr>
          <p:cNvSpPr txBox="1"/>
          <p:nvPr/>
        </p:nvSpPr>
        <p:spPr>
          <a:xfrm>
            <a:off x="1042219" y="6028474"/>
            <a:ext cx="8593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Charts like histograms and boxplots are great tools to explore regression targets</a:t>
            </a:r>
            <a:endParaRPr lang="lt-LT" dirty="0"/>
          </a:p>
        </p:txBody>
      </p:sp>
      <p:pic>
        <p:nvPicPr>
          <p:cNvPr id="8" name="Paveikslėlis 7" descr="Paveikslėlis, kuriame yra tekstas, diagrama, Grafika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32EA6534-D7B9-A399-5BFA-16208D04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" y="2467446"/>
            <a:ext cx="8136991" cy="32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ECBC844-1166-E12C-7003-A7CA9D77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365125"/>
            <a:ext cx="10567219" cy="844243"/>
          </a:xfrm>
        </p:spPr>
        <p:txBody>
          <a:bodyPr/>
          <a:lstStyle/>
          <a:p>
            <a:r>
              <a:rPr lang="lt-LT" dirty="0"/>
              <a:t>EXPLORING THE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60750-989F-5699-4A0F-4335AE1B781F}"/>
              </a:ext>
            </a:extLst>
          </p:cNvPr>
          <p:cNvSpPr txBox="1"/>
          <p:nvPr/>
        </p:nvSpPr>
        <p:spPr>
          <a:xfrm>
            <a:off x="838200" y="1112344"/>
            <a:ext cx="9839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Exploring the features helps you understand them and start to get a sense of the</a:t>
            </a:r>
            <a:r>
              <a:rPr lang="lt-LT" dirty="0"/>
              <a:t> </a:t>
            </a:r>
            <a:r>
              <a:rPr lang="en-US" dirty="0"/>
              <a:t>transformations you may need to apply to each one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EB431-F845-A87F-ED90-EF798103D275}"/>
              </a:ext>
            </a:extLst>
          </p:cNvPr>
          <p:cNvSpPr txBox="1"/>
          <p:nvPr/>
        </p:nvSpPr>
        <p:spPr>
          <a:xfrm>
            <a:off x="2399070" y="5745656"/>
            <a:ext cx="7875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.</a:t>
            </a:r>
            <a:r>
              <a:rPr lang="en-US" b="1" dirty="0" err="1"/>
              <a:t>value_counts</a:t>
            </a:r>
            <a:r>
              <a:rPr lang="en-US" b="1" dirty="0"/>
              <a:t>() </a:t>
            </a:r>
            <a:r>
              <a:rPr lang="en-US" dirty="0"/>
              <a:t>method and </a:t>
            </a:r>
            <a:r>
              <a:rPr lang="en-US" b="1" dirty="0"/>
              <a:t>bar charts </a:t>
            </a:r>
            <a:r>
              <a:rPr lang="en-US" dirty="0"/>
              <a:t>are best for categorical features</a:t>
            </a:r>
            <a:endParaRPr lang="lt-LT" dirty="0"/>
          </a:p>
        </p:txBody>
      </p:sp>
      <p:pic>
        <p:nvPicPr>
          <p:cNvPr id="8" name="Paveikslėlis 7" descr="Paveikslėlis, kuriame yra tekstas, Grafikas, Šriftas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0D778982-2393-0AD1-FE2F-E27DD49E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480865"/>
            <a:ext cx="10012172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7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13A3B08-8742-831D-E913-007CD706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365126"/>
            <a:ext cx="10586884" cy="1031056"/>
          </a:xfrm>
        </p:spPr>
        <p:txBody>
          <a:bodyPr/>
          <a:lstStyle/>
          <a:p>
            <a:r>
              <a:rPr lang="lt-LT" dirty="0"/>
              <a:t>LINEAR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23D15-705E-3080-D296-9BBAC5CC0681}"/>
              </a:ext>
            </a:extLst>
          </p:cNvPr>
          <p:cNvSpPr txBox="1"/>
          <p:nvPr/>
        </p:nvSpPr>
        <p:spPr>
          <a:xfrm>
            <a:off x="766916" y="12893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It’s common for numeric variables to have linear relationships between them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9A2B2-CBFF-FA8A-D1B8-303B171EE21A}"/>
              </a:ext>
            </a:extLst>
          </p:cNvPr>
          <p:cNvSpPr txBox="1"/>
          <p:nvPr/>
        </p:nvSpPr>
        <p:spPr>
          <a:xfrm>
            <a:off x="245807" y="5568674"/>
            <a:ext cx="10844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When one variable changes, so does the other </a:t>
            </a:r>
            <a:endParaRPr lang="lt-LT" dirty="0"/>
          </a:p>
          <a:p>
            <a:endParaRPr lang="lt-LT" dirty="0"/>
          </a:p>
          <a:p>
            <a:pPr algn="r"/>
            <a:r>
              <a:rPr lang="en-US" dirty="0"/>
              <a:t>• This relationship is commonly visualized with a scatterplot</a:t>
            </a:r>
            <a:endParaRPr lang="lt-LT" dirty="0"/>
          </a:p>
        </p:txBody>
      </p:sp>
      <p:pic>
        <p:nvPicPr>
          <p:cNvPr id="8" name="Paveikslėlis 7" descr="Paveikslėlis, kuriame yra tekstas, skaičius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65FF6B22-8484-2BC1-AC32-F763EB8E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7" y="2125434"/>
            <a:ext cx="9220232" cy="34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0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440CBE1-05DA-747B-586F-EF891A51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LINEAR RELATIONSHIPS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79CDF-B054-E4B3-943B-B7B2258E3202}"/>
              </a:ext>
            </a:extLst>
          </p:cNvPr>
          <p:cNvSpPr txBox="1"/>
          <p:nvPr/>
        </p:nvSpPr>
        <p:spPr>
          <a:xfrm>
            <a:off x="953728" y="1690688"/>
            <a:ext cx="810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two possible linear relationships: </a:t>
            </a:r>
            <a:r>
              <a:rPr lang="en-US" b="1" dirty="0"/>
              <a:t>positive &amp; negative</a:t>
            </a:r>
            <a:endParaRPr lang="lt-LT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042F2-798B-2330-56A2-6DC18E5A4CC8}"/>
              </a:ext>
            </a:extLst>
          </p:cNvPr>
          <p:cNvSpPr txBox="1"/>
          <p:nvPr/>
        </p:nvSpPr>
        <p:spPr>
          <a:xfrm>
            <a:off x="6292645" y="20600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Variables can also have no relationship</a:t>
            </a:r>
            <a:endParaRPr lang="lt-LT" dirty="0"/>
          </a:p>
        </p:txBody>
      </p:sp>
      <p:pic>
        <p:nvPicPr>
          <p:cNvPr id="8" name="Paveikslėlis 7" descr="Paveikslėlis, kuriame yra tekstas, diagrama, ekrano kopija, linija&#10;&#10;Dirbtinio intelekto sugeneruotas turinys gali būti neteisingas.">
            <a:extLst>
              <a:ext uri="{FF2B5EF4-FFF2-40B4-BE49-F238E27FC236}">
                <a16:creationId xmlns:a16="http://schemas.microsoft.com/office/drawing/2014/main" id="{7823CA44-56C3-2F84-E0B7-6F4AC96E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84" y="2798684"/>
            <a:ext cx="9081358" cy="35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7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0C473BC-7323-EA26-A890-73E5D7B0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09681-3506-E160-BEBE-2D6DD911A040}"/>
              </a:ext>
            </a:extLst>
          </p:cNvPr>
          <p:cNvSpPr txBox="1"/>
          <p:nvPr/>
        </p:nvSpPr>
        <p:spPr>
          <a:xfrm>
            <a:off x="838200" y="1367522"/>
            <a:ext cx="845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(r) measures the strength &amp; direction of a linear relationship (-1 to 1)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293C7-EA24-267B-C70D-77F8CCD4AD9E}"/>
              </a:ext>
            </a:extLst>
          </p:cNvPr>
          <p:cNvSpPr txBox="1"/>
          <p:nvPr/>
        </p:nvSpPr>
        <p:spPr>
          <a:xfrm>
            <a:off x="1146687" y="1810435"/>
            <a:ext cx="7836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use the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corr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() </a:t>
            </a:r>
            <a:r>
              <a:rPr lang="en-US" dirty="0">
                <a:solidFill>
                  <a:srgbClr val="FF0000"/>
                </a:solidFill>
              </a:rPr>
              <a:t>method to calculate correlations in Pandas – </a:t>
            </a:r>
            <a:r>
              <a:rPr lang="en-US" dirty="0" err="1">
                <a:highlight>
                  <a:srgbClr val="C0C0C0"/>
                </a:highlight>
              </a:rPr>
              <a:t>df</a:t>
            </a:r>
            <a:r>
              <a:rPr lang="en-US" dirty="0">
                <a:highlight>
                  <a:srgbClr val="C0C0C0"/>
                </a:highlight>
              </a:rPr>
              <a:t>[“col1”].</a:t>
            </a:r>
            <a:r>
              <a:rPr lang="en-US" dirty="0" err="1">
                <a:highlight>
                  <a:srgbClr val="C0C0C0"/>
                </a:highlight>
              </a:rPr>
              <a:t>corr</a:t>
            </a:r>
            <a:r>
              <a:rPr lang="en-US" dirty="0">
                <a:highlight>
                  <a:srgbClr val="C0C0C0"/>
                </a:highlight>
              </a:rPr>
              <a:t>(</a:t>
            </a:r>
            <a:r>
              <a:rPr lang="en-US" dirty="0" err="1">
                <a:highlight>
                  <a:srgbClr val="C0C0C0"/>
                </a:highlight>
              </a:rPr>
              <a:t>df</a:t>
            </a:r>
            <a:r>
              <a:rPr lang="en-US" dirty="0">
                <a:highlight>
                  <a:srgbClr val="C0C0C0"/>
                </a:highlight>
              </a:rPr>
              <a:t>[“col2”])</a:t>
            </a:r>
            <a:endParaRPr lang="lt-LT" dirty="0">
              <a:highlight>
                <a:srgbClr val="C0C0C0"/>
              </a:highlight>
            </a:endParaRPr>
          </a:p>
        </p:txBody>
      </p:sp>
      <p:pic>
        <p:nvPicPr>
          <p:cNvPr id="8" name="Paveikslėlis 7" descr="Paveikslėlis, kuriame yra tekstas, diagrama, linija, Grafikas&#10;&#10;Dirbtinio intelekto sugeneruotas turinys gali būti neteisingas.">
            <a:extLst>
              <a:ext uri="{FF2B5EF4-FFF2-40B4-BE49-F238E27FC236}">
                <a16:creationId xmlns:a16="http://schemas.microsoft.com/office/drawing/2014/main" id="{CAD1D024-095E-C495-E0BF-7BEB4E53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2" y="2662290"/>
            <a:ext cx="10002530" cy="40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3456049-2DB5-56FD-AB5C-85BE50B8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COMMON ALGORITHMS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3E85426-6E41-4D70-6C81-8F03AFAE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6" y="1679077"/>
            <a:ext cx="6047961" cy="43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65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5B04-2380-FE9B-EDF8-5950DAAD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FD2C0C2-4F7F-E4A7-E01F-15746549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E1927-C55E-C60E-4420-E6DDB410A2EF}"/>
              </a:ext>
            </a:extLst>
          </p:cNvPr>
          <p:cNvSpPr txBox="1"/>
          <p:nvPr/>
        </p:nvSpPr>
        <p:spPr>
          <a:xfrm>
            <a:off x="838200" y="1367522"/>
            <a:ext cx="8453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correlation (r) measures the strength &amp; direction of a linear relationship (-1 to 1)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49FC8-5E0A-1861-15A3-43DAC7E48111}"/>
              </a:ext>
            </a:extLst>
          </p:cNvPr>
          <p:cNvSpPr txBox="1"/>
          <p:nvPr/>
        </p:nvSpPr>
        <p:spPr>
          <a:xfrm>
            <a:off x="1146687" y="1810435"/>
            <a:ext cx="7836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use the .</a:t>
            </a:r>
            <a:r>
              <a:rPr lang="en-US" dirty="0" err="1">
                <a:solidFill>
                  <a:srgbClr val="FF0000"/>
                </a:solidFill>
              </a:rPr>
              <a:t>corr</a:t>
            </a:r>
            <a:r>
              <a:rPr lang="en-US" dirty="0">
                <a:solidFill>
                  <a:srgbClr val="FF0000"/>
                </a:solidFill>
              </a:rPr>
              <a:t>() method to calculate correlations in Pandas –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[“col1”].</a:t>
            </a:r>
            <a:r>
              <a:rPr lang="en-US" dirty="0" err="1">
                <a:solidFill>
                  <a:srgbClr val="FF0000"/>
                </a:solidFill>
              </a:rPr>
              <a:t>corr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[“col2”])</a:t>
            </a:r>
            <a:endParaRPr lang="lt-LT" dirty="0">
              <a:solidFill>
                <a:srgbClr val="FF0000"/>
              </a:solidFill>
            </a:endParaRPr>
          </a:p>
        </p:txBody>
      </p:sp>
      <p:pic>
        <p:nvPicPr>
          <p:cNvPr id="5" name="Paveikslėlis 4" descr="Paveikslėlis, kuriame yra linija, diagrama, tekstas, Grafikas&#10;&#10;Dirbtinio intelekto sugeneruotas turinys gali būti neteisingas.">
            <a:extLst>
              <a:ext uri="{FF2B5EF4-FFF2-40B4-BE49-F238E27FC236}">
                <a16:creationId xmlns:a16="http://schemas.microsoft.com/office/drawing/2014/main" id="{B61384B7-6714-C7C3-04C7-97203592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8017"/>
            <a:ext cx="10925966" cy="3589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503802-D7A2-2BC5-988F-631C77EF86FE}"/>
              </a:ext>
            </a:extLst>
          </p:cNvPr>
          <p:cNvSpPr txBox="1"/>
          <p:nvPr/>
        </p:nvSpPr>
        <p:spPr>
          <a:xfrm>
            <a:off x="1012723" y="6077977"/>
            <a:ext cx="10925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Highly correlated variables tend to be the best candidates for your “baseline” regression model</a:t>
            </a:r>
            <a:r>
              <a:rPr lang="en-US" dirty="0"/>
              <a:t>, but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other variables can still be useful features after exploring non-linear relationships and fixing data issues</a:t>
            </a:r>
            <a:endParaRPr lang="lt-L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8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71BC967-9183-4724-4B9F-D28E45E4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 CORRELATION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2580C-0A13-9097-F056-A8261E15A74C}"/>
              </a:ext>
            </a:extLst>
          </p:cNvPr>
          <p:cNvSpPr txBox="1"/>
          <p:nvPr/>
        </p:nvSpPr>
        <p:spPr>
          <a:xfrm>
            <a:off x="838199" y="1367522"/>
            <a:ext cx="1015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correlation matrix returns the correlation between each column in a </a:t>
            </a:r>
            <a:r>
              <a:rPr lang="en-US" dirty="0" err="1"/>
              <a:t>DataFrame</a:t>
            </a:r>
            <a:endParaRPr lang="lt-LT" dirty="0"/>
          </a:p>
        </p:txBody>
      </p:sp>
      <p:pic>
        <p:nvPicPr>
          <p:cNvPr id="6" name="Paveikslėlis 5" descr="Paveikslėlis, kuriame yra tekstas, programinė įrang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CF319664-D89D-9C0D-EBC8-BF28D136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675895"/>
            <a:ext cx="9935803" cy="4008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E0AD1-CF43-9F7F-C156-4D410A34902E}"/>
              </a:ext>
            </a:extLst>
          </p:cNvPr>
          <p:cNvSpPr txBox="1"/>
          <p:nvPr/>
        </p:nvSpPr>
        <p:spPr>
          <a:xfrm>
            <a:off x="1199686" y="5846544"/>
            <a:ext cx="921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Use </a:t>
            </a:r>
            <a:r>
              <a:rPr lang="en-US" b="1" dirty="0" err="1"/>
              <a:t>df.corr</a:t>
            </a:r>
            <a:r>
              <a:rPr lang="en-US" b="1" dirty="0"/>
              <a:t>(</a:t>
            </a:r>
            <a:r>
              <a:rPr lang="en-US" b="1" dirty="0" err="1"/>
              <a:t>numeric_only</a:t>
            </a:r>
            <a:r>
              <a:rPr lang="en-US" b="1" dirty="0"/>
              <a:t>=True) </a:t>
            </a:r>
            <a:r>
              <a:rPr lang="en-US" dirty="0"/>
              <a:t>to only consider numeric columns in the </a:t>
            </a:r>
            <a:r>
              <a:rPr lang="en-US" dirty="0" err="1"/>
              <a:t>DataFrame</a:t>
            </a:r>
            <a:endParaRPr lang="lt-LT" dirty="0"/>
          </a:p>
          <a:p>
            <a:r>
              <a:rPr lang="en-US" dirty="0"/>
              <a:t> • Wrap you correlation matrix in </a:t>
            </a:r>
            <a:r>
              <a:rPr lang="en-US" b="1" dirty="0" err="1"/>
              <a:t>sns.heatmap</a:t>
            </a:r>
            <a:r>
              <a:rPr lang="en-US" b="1" dirty="0"/>
              <a:t>() </a:t>
            </a:r>
            <a:r>
              <a:rPr lang="en-US" dirty="0"/>
              <a:t>to make it easier to interpret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6440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6D8A6-983A-F7D5-ADA4-6270A860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2C10F5A-3E3D-4432-545F-63F6C53E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 CORRELATION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9E8AE-3F65-8AC5-DE57-D9EC464FFFB8}"/>
              </a:ext>
            </a:extLst>
          </p:cNvPr>
          <p:cNvSpPr txBox="1"/>
          <p:nvPr/>
        </p:nvSpPr>
        <p:spPr>
          <a:xfrm>
            <a:off x="838199" y="1367522"/>
            <a:ext cx="1015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correlation matrix returns the correlation between each column in a </a:t>
            </a:r>
            <a:r>
              <a:rPr lang="en-US" dirty="0" err="1"/>
              <a:t>DataFrame</a:t>
            </a:r>
            <a:endParaRPr lang="lt-L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ECB69-6AF4-2E2C-08C1-3390B2E7F556}"/>
              </a:ext>
            </a:extLst>
          </p:cNvPr>
          <p:cNvSpPr txBox="1"/>
          <p:nvPr/>
        </p:nvSpPr>
        <p:spPr>
          <a:xfrm>
            <a:off x="1199686" y="5846544"/>
            <a:ext cx="921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Use </a:t>
            </a:r>
            <a:r>
              <a:rPr lang="en-US" b="1" dirty="0" err="1"/>
              <a:t>df.corr</a:t>
            </a:r>
            <a:r>
              <a:rPr lang="en-US" b="1" dirty="0"/>
              <a:t>(</a:t>
            </a:r>
            <a:r>
              <a:rPr lang="en-US" b="1" dirty="0" err="1"/>
              <a:t>numeric_only</a:t>
            </a:r>
            <a:r>
              <a:rPr lang="en-US" b="1" dirty="0"/>
              <a:t>=True) </a:t>
            </a:r>
            <a:r>
              <a:rPr lang="en-US" dirty="0"/>
              <a:t>to only consider numeric columns in the </a:t>
            </a:r>
            <a:r>
              <a:rPr lang="en-US" dirty="0" err="1"/>
              <a:t>DataFrame</a:t>
            </a:r>
            <a:endParaRPr lang="lt-LT" dirty="0"/>
          </a:p>
          <a:p>
            <a:r>
              <a:rPr lang="en-US" dirty="0"/>
              <a:t> • Wrap you correlation matrix in </a:t>
            </a:r>
            <a:r>
              <a:rPr lang="en-US" b="1" dirty="0" err="1"/>
              <a:t>sns.heatmap</a:t>
            </a:r>
            <a:r>
              <a:rPr lang="en-US" b="1" dirty="0"/>
              <a:t>() </a:t>
            </a:r>
            <a:r>
              <a:rPr lang="en-US" dirty="0"/>
              <a:t>to make it easier to interpret</a:t>
            </a:r>
            <a:endParaRPr lang="lt-LT" dirty="0"/>
          </a:p>
        </p:txBody>
      </p:sp>
      <p:pic>
        <p:nvPicPr>
          <p:cNvPr id="5" name="Paveikslėlis 4" descr="Paveikslėlis, kuriame yra tekstas, programinė įranga, Tinklalapis, ekrano kopija&#10;&#10;Dirbtinio intelekto sugeneruotas turinys gali būti neteisingas.">
            <a:extLst>
              <a:ext uri="{FF2B5EF4-FFF2-40B4-BE49-F238E27FC236}">
                <a16:creationId xmlns:a16="http://schemas.microsoft.com/office/drawing/2014/main" id="{97CFAC6F-FF59-AAA7-B472-8EEDA59C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732990"/>
            <a:ext cx="9653595" cy="40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ED897C4-ED7B-BA2A-1F48-6391B411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FEATURE-TARGET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29CDF-1D29-280E-D616-7A357824F78B}"/>
              </a:ext>
            </a:extLst>
          </p:cNvPr>
          <p:cNvSpPr txBox="1"/>
          <p:nvPr/>
        </p:nvSpPr>
        <p:spPr>
          <a:xfrm>
            <a:off x="924232" y="1367522"/>
            <a:ext cx="9812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Exploring feature-target relationships helps identify potentially useful predictors</a:t>
            </a:r>
            <a:endParaRPr lang="lt-L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4F9C-83E6-4E8A-5D7D-72C85BDE8006}"/>
              </a:ext>
            </a:extLst>
          </p:cNvPr>
          <p:cNvSpPr txBox="1"/>
          <p:nvPr/>
        </p:nvSpPr>
        <p:spPr>
          <a:xfrm>
            <a:off x="1258529" y="6038306"/>
            <a:ext cx="966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• Use scatterplots for numeric features and bar charts for categorical features</a:t>
            </a:r>
            <a:endParaRPr lang="lt-LT" dirty="0">
              <a:highlight>
                <a:srgbClr val="FFFF00"/>
              </a:highlight>
            </a:endParaRPr>
          </a:p>
        </p:txBody>
      </p:sp>
      <p:pic>
        <p:nvPicPr>
          <p:cNvPr id="8" name="Paveikslėlis 7" descr="Paveikslėlis, kuriame yra tekstas, ekrano kopija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CA8CE7D7-23FF-67E7-529B-48FB743B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1881466"/>
            <a:ext cx="9419631" cy="41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1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AA45-6298-FA73-F605-00309533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686BB5E-A9B2-45B3-0BE4-8C7197B1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FEATURE-TARGET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35A61-393E-6533-0244-21FA0E852CB6}"/>
              </a:ext>
            </a:extLst>
          </p:cNvPr>
          <p:cNvSpPr txBox="1"/>
          <p:nvPr/>
        </p:nvSpPr>
        <p:spPr>
          <a:xfrm>
            <a:off x="924232" y="1367522"/>
            <a:ext cx="9812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Exploring feature-feature relationships helps identify highly correlated features, which can cause problems with regression models</a:t>
            </a:r>
            <a:endParaRPr lang="lt-LT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30963-1B71-A37D-C62B-757E583546A9}"/>
              </a:ext>
            </a:extLst>
          </p:cNvPr>
          <p:cNvSpPr txBox="1"/>
          <p:nvPr/>
        </p:nvSpPr>
        <p:spPr>
          <a:xfrm>
            <a:off x="1258529" y="6038306"/>
            <a:ext cx="966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Use scatterplots for numeric features and bar charts for categorical features</a:t>
            </a:r>
            <a:endParaRPr lang="lt-LT" dirty="0"/>
          </a:p>
        </p:txBody>
      </p:sp>
      <p:pic>
        <p:nvPicPr>
          <p:cNvPr id="9" name="Paveikslėlis 8" descr="Paveikslėlis, kuriame yra tekstas, ekrano kopija, diagrama, Grafikas&#10;&#10;Dirbtinio intelekto sugeneruotas turinys gali būti neteisingas.">
            <a:extLst>
              <a:ext uri="{FF2B5EF4-FFF2-40B4-BE49-F238E27FC236}">
                <a16:creationId xmlns:a16="http://schemas.microsoft.com/office/drawing/2014/main" id="{960135AE-885E-DB41-EA13-A31D328F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81" y="2013853"/>
            <a:ext cx="8613649" cy="37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90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0BE334C-FC94-9F7D-1D6C-AB7CB606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 PAIRPLOTS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EC356-88EC-F824-94A2-871FA82354D0}"/>
              </a:ext>
            </a:extLst>
          </p:cNvPr>
          <p:cNvSpPr txBox="1"/>
          <p:nvPr/>
        </p:nvSpPr>
        <p:spPr>
          <a:xfrm>
            <a:off x="838199" y="1416296"/>
            <a:ext cx="1064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b="1" dirty="0" err="1"/>
              <a:t>sns.pairplot</a:t>
            </a:r>
            <a:r>
              <a:rPr lang="en-US" b="1" dirty="0"/>
              <a:t>() </a:t>
            </a:r>
            <a:r>
              <a:rPr lang="en-US" dirty="0"/>
              <a:t>to create a </a:t>
            </a:r>
            <a:r>
              <a:rPr lang="en-US" dirty="0" err="1"/>
              <a:t>pairplot</a:t>
            </a:r>
            <a:r>
              <a:rPr lang="en-US" dirty="0"/>
              <a:t> that shows all the scatterplots and histograms that can be made using the numeric variables in a </a:t>
            </a:r>
            <a:r>
              <a:rPr lang="en-US" dirty="0" err="1"/>
              <a:t>DataFrame</a:t>
            </a:r>
            <a:endParaRPr lang="lt-LT" dirty="0"/>
          </a:p>
        </p:txBody>
      </p:sp>
      <p:pic>
        <p:nvPicPr>
          <p:cNvPr id="6" name="Paveikslėlis 5" descr="Paveikslėlis, kuriame yra tekstas, diagrama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9134DC26-0C0E-EE9B-A031-0189B843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0" y="2131484"/>
            <a:ext cx="8329300" cy="40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0B380A0-AD64-1B17-D769-0C3BD1A0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PRO TIP: LMPLOTS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3E2CC-62A3-7930-C7D8-B95176D3C289}"/>
              </a:ext>
            </a:extLst>
          </p:cNvPr>
          <p:cNvSpPr txBox="1"/>
          <p:nvPr/>
        </p:nvSpPr>
        <p:spPr>
          <a:xfrm>
            <a:off x="1071716" y="1367522"/>
            <a:ext cx="913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sns.lmplot</a:t>
            </a:r>
            <a:r>
              <a:rPr lang="en-US" dirty="0"/>
              <a:t>() to create a scatterplot with a fitted regression line</a:t>
            </a:r>
            <a:endParaRPr lang="lt-LT" dirty="0"/>
          </a:p>
        </p:txBody>
      </p:sp>
      <p:pic>
        <p:nvPicPr>
          <p:cNvPr id="6" name="Paveikslėlis 5" descr="Paveikslėlis, kuriame yra tekstas, ekrano kopija, diagrama, Grafikas&#10;&#10;Dirbtinio intelekto sugeneruotas turinys gali būti neteisingas.">
            <a:extLst>
              <a:ext uri="{FF2B5EF4-FFF2-40B4-BE49-F238E27FC236}">
                <a16:creationId xmlns:a16="http://schemas.microsoft.com/office/drawing/2014/main" id="{8F25DA96-B33E-165F-C886-AC4B5F1C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" y="1690688"/>
            <a:ext cx="10100810" cy="4069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BA4C0-A7B2-E76D-DA66-0642F63F93A6}"/>
              </a:ext>
            </a:extLst>
          </p:cNvPr>
          <p:cNvSpPr txBox="1"/>
          <p:nvPr/>
        </p:nvSpPr>
        <p:spPr>
          <a:xfrm>
            <a:off x="1179871" y="5934670"/>
            <a:ext cx="11084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This is commonly used to explore the impact of other variables on a linear relationship</a:t>
            </a:r>
            <a:endParaRPr lang="lt-LT" dirty="0"/>
          </a:p>
          <a:p>
            <a:r>
              <a:rPr lang="en-US" dirty="0"/>
              <a:t>• </a:t>
            </a:r>
            <a:r>
              <a:rPr lang="en-US" dirty="0" err="1"/>
              <a:t>sns.lmplot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x=“feature”, y=“target”, hue=“categorical feature”)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716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D68DC7F-2320-1907-4400-FE942A8D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PREPARING FOR MODELING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523CC084-0A1C-2723-7C21-529FD0A4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660"/>
            <a:ext cx="9048758" cy="4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17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369670E-BAB9-3634-A03D-65C7495B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KEY TAKEAWAYS</a:t>
            </a:r>
          </a:p>
        </p:txBody>
      </p:sp>
      <p:pic>
        <p:nvPicPr>
          <p:cNvPr id="4" name="Paveikslėlis 3" descr="Paveikslėlis, kuriame yra tekstas, ekrano kopija, Šriftas, dokumentas&#10;&#10;Dirbtinio intelekto sugeneruotas turinys gali būti neteisingas.">
            <a:extLst>
              <a:ext uri="{FF2B5EF4-FFF2-40B4-BE49-F238E27FC236}">
                <a16:creationId xmlns:a16="http://schemas.microsoft.com/office/drawing/2014/main" id="{ECFDB609-5FFA-9356-AA02-9AB528E7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90688"/>
            <a:ext cx="10186219" cy="43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19C68E-FA83-A526-63D8-595AFDDB120F}"/>
              </a:ext>
            </a:extLst>
          </p:cNvPr>
          <p:cNvSpPr txBox="1"/>
          <p:nvPr/>
        </p:nvSpPr>
        <p:spPr>
          <a:xfrm>
            <a:off x="1740309" y="1828800"/>
            <a:ext cx="92619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4800" dirty="0"/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0841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68AEEC6-9F65-2541-C6F8-9D7416CD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TYPES OF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75044-076F-6F8C-B042-A13A3DD9BA90}"/>
              </a:ext>
            </a:extLst>
          </p:cNvPr>
          <p:cNvSpPr txBox="1"/>
          <p:nvPr/>
        </p:nvSpPr>
        <p:spPr>
          <a:xfrm>
            <a:off x="838199" y="1436810"/>
            <a:ext cx="7892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some of the major types of regression modeling techniques</a:t>
            </a:r>
            <a:endParaRPr lang="lt-LT" dirty="0"/>
          </a:p>
        </p:txBody>
      </p:sp>
      <p:pic>
        <p:nvPicPr>
          <p:cNvPr id="6" name="Paveikslėlis 5" descr="Paveikslėlis, kuriame yra tekstas, diagrama, linija, Grafikas&#10;&#10;Dirbtinio intelekto sugeneruotas turinys gali būti neteisingas.">
            <a:extLst>
              <a:ext uri="{FF2B5EF4-FFF2-40B4-BE49-F238E27FC236}">
                <a16:creationId xmlns:a16="http://schemas.microsoft.com/office/drawing/2014/main" id="{FB671915-6360-C85D-3A73-8D9AA4A8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3" y="1806142"/>
            <a:ext cx="10772374" cy="3726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48E160-CD4E-A4E5-9B20-7C8323DE7036}"/>
              </a:ext>
            </a:extLst>
          </p:cNvPr>
          <p:cNvSpPr txBox="1"/>
          <p:nvPr/>
        </p:nvSpPr>
        <p:spPr>
          <a:xfrm>
            <a:off x="2005780" y="5647835"/>
            <a:ext cx="9055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Even though logistic regression (which you may have heard of) has “regression” in its name, it’s actually a classification modeling technique!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73413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F88561E-D4D4-0F9C-2590-D15D1D70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SIMPLE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F1932-CAA9-C3E4-2980-CE95832E9783}"/>
              </a:ext>
            </a:extLst>
          </p:cNvPr>
          <p:cNvSpPr txBox="1"/>
          <p:nvPr/>
        </p:nvSpPr>
        <p:spPr>
          <a:xfrm>
            <a:off x="838200" y="1367522"/>
            <a:ext cx="855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linear regression models use a single feature to predict the target</a:t>
            </a:r>
            <a:endParaRPr lang="lt-LT" dirty="0"/>
          </a:p>
        </p:txBody>
      </p:sp>
      <p:pic>
        <p:nvPicPr>
          <p:cNvPr id="8" name="Paveikslėlis 7" descr="Paveikslėlis, kuriame yra tekstas, ekrano kopija, linija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7F8FFD24-C5E2-6E22-F475-4C78A597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5" y="1738851"/>
            <a:ext cx="8259328" cy="4715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5A72E-469E-59D8-C6CD-ADFE19906DAE}"/>
              </a:ext>
            </a:extLst>
          </p:cNvPr>
          <p:cNvSpPr txBox="1"/>
          <p:nvPr/>
        </p:nvSpPr>
        <p:spPr>
          <a:xfrm>
            <a:off x="9576618" y="2734667"/>
            <a:ext cx="16223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achieved by fitting a line through the data points in a scatterplot (like an </a:t>
            </a:r>
            <a:r>
              <a:rPr lang="en-US" dirty="0" err="1"/>
              <a:t>lmplot</a:t>
            </a:r>
            <a:r>
              <a:rPr lang="en-US" dirty="0"/>
              <a:t>!)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6740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D7CC8F1-075E-93A4-0F50-CD62EF25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LINEAR REGRESSION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9326A-B23E-1242-2CDC-639E66179D3B}"/>
              </a:ext>
            </a:extLst>
          </p:cNvPr>
          <p:cNvSpPr txBox="1"/>
          <p:nvPr/>
        </p:nvSpPr>
        <p:spPr>
          <a:xfrm>
            <a:off x="838199" y="1367522"/>
            <a:ext cx="9554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 linear regression model is an equation that best describes a linear relationship</a:t>
            </a:r>
            <a:endParaRPr lang="lt-LT" dirty="0">
              <a:highlight>
                <a:srgbClr val="FFFF00"/>
              </a:highlight>
            </a:endParaRPr>
          </a:p>
        </p:txBody>
      </p:sp>
      <p:pic>
        <p:nvPicPr>
          <p:cNvPr id="6" name="Paveikslėlis 5" descr="Paveikslėlis, kuriame yra tekstas, diagrama, lin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5283C770-691C-EAAC-531C-B89FDC80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" y="1736854"/>
            <a:ext cx="1093622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CF057C4-383B-CDED-3FBC-076C206F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LEAST SQUARED ERROR</a:t>
            </a:r>
          </a:p>
        </p:txBody>
      </p:sp>
      <p:pic>
        <p:nvPicPr>
          <p:cNvPr id="6" name="Paveikslėlis 5" descr="Paveikslėlis, kuriame yra tekstas, ekrano kopija, Šriftas, algebra&#10;&#10;Dirbtinio intelekto sugeneruotas turinys gali būti neteisingas.">
            <a:extLst>
              <a:ext uri="{FF2B5EF4-FFF2-40B4-BE49-F238E27FC236}">
                <a16:creationId xmlns:a16="http://schemas.microsoft.com/office/drawing/2014/main" id="{11DD7076-BFE8-5295-4498-F4CD4F4D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2" y="1499918"/>
            <a:ext cx="1143159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9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3867559-A834-CFF6-4052-9D7B4B3B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LEAST SQUARED ERROR</a:t>
            </a:r>
          </a:p>
        </p:txBody>
      </p:sp>
      <p:pic>
        <p:nvPicPr>
          <p:cNvPr id="4" name="Paveikslėlis 3" descr="Paveikslėlis, kuriame yra tekstas, ekrano kopija, diagrama, linija&#10;&#10;Dirbtinio intelekto sugeneruotas turinys gali būti neteisingas.">
            <a:extLst>
              <a:ext uri="{FF2B5EF4-FFF2-40B4-BE49-F238E27FC236}">
                <a16:creationId xmlns:a16="http://schemas.microsoft.com/office/drawing/2014/main" id="{DF0B5629-BAB8-F549-B71B-1344D367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379361"/>
            <a:ext cx="8152494" cy="47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CE89-F9DC-964E-EB4F-63C1091C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4AB2574-72AF-66F5-B1E4-D105CBAF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LEAST SQUARED ERROR</a:t>
            </a:r>
          </a:p>
        </p:txBody>
      </p:sp>
      <p:pic>
        <p:nvPicPr>
          <p:cNvPr id="5" name="Paveikslėlis 4" descr="Paveikslėlis, kuriame yra tekstas, ekrano kopija, linija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ADF9B6C1-461F-0F0E-C53F-C911D5FD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1" y="1350175"/>
            <a:ext cx="8784511" cy="52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7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0600B-46ED-99C1-6087-F14ED99F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C2487C3-F09A-2D3A-F5C1-428ACBAE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LEAST SQUARED ERROR</a:t>
            </a:r>
          </a:p>
        </p:txBody>
      </p:sp>
      <p:pic>
        <p:nvPicPr>
          <p:cNvPr id="4" name="Paveikslėlis 3" descr="Paveikslėlis, kuriame yra tekstas, ekrano kopija, linija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0B06EE4-A60E-F2BA-794F-403B3566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394735"/>
            <a:ext cx="8830308" cy="50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4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63597C9-7E47-6AB1-B858-77D76A8D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REGRESSION IN PYTHON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15859964-A399-7DBD-5CF0-FBF037A2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4" y="2139342"/>
            <a:ext cx="11326806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16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3DFFFF6-9DA0-7BAE-C11E-01BA8732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REGRESSION IN STATSMODELS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127B8-0B3E-66AE-3703-F4DD64C401C4}"/>
              </a:ext>
            </a:extLst>
          </p:cNvPr>
          <p:cNvSpPr txBox="1"/>
          <p:nvPr/>
        </p:nvSpPr>
        <p:spPr>
          <a:xfrm>
            <a:off x="838200" y="1456473"/>
            <a:ext cx="716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fit a regression in </a:t>
            </a:r>
            <a:r>
              <a:rPr lang="en-US" dirty="0" err="1"/>
              <a:t>statsmodels</a:t>
            </a:r>
            <a:r>
              <a:rPr lang="en-US" dirty="0"/>
              <a:t> with just a few lines of code:</a:t>
            </a:r>
            <a:endParaRPr lang="lt-LT" dirty="0"/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1552221-AAAA-D3D2-C877-06162CF5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8878551" cy="39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14EFF-234A-38D8-A974-BD666AB14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556B49-FFE8-FB3A-A095-EC51A365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REGRESSION IN STATSMODELS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D6FA0-0154-A909-177C-8D72D3AE1233}"/>
              </a:ext>
            </a:extLst>
          </p:cNvPr>
          <p:cNvSpPr txBox="1"/>
          <p:nvPr/>
        </p:nvSpPr>
        <p:spPr>
          <a:xfrm>
            <a:off x="838200" y="1456473"/>
            <a:ext cx="716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can fit a regression in </a:t>
            </a:r>
            <a:r>
              <a:rPr lang="en-US" dirty="0" err="1"/>
              <a:t>statsmodels</a:t>
            </a:r>
            <a:r>
              <a:rPr lang="en-US" dirty="0"/>
              <a:t> with just a few lines of code: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C517D34-72DB-45F0-370C-AA65D036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78" y="1825805"/>
            <a:ext cx="10687443" cy="47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9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A27D791-511B-7361-9E2F-810DAFA1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INTERPRETING THE MODEL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D6AE61C2-EF98-3282-FACD-2F49BD06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8" y="1552331"/>
            <a:ext cx="9323930" cy="4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1EFFA21-BC91-C2F1-8E21-3577AB15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GOALS OF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CA5B-09BE-74B9-4E8C-7A0D407B61C6}"/>
              </a:ext>
            </a:extLst>
          </p:cNvPr>
          <p:cNvSpPr txBox="1"/>
          <p:nvPr/>
        </p:nvSpPr>
        <p:spPr>
          <a:xfrm>
            <a:off x="1120877" y="1395785"/>
            <a:ext cx="99600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Regression models are used for two primary goals: </a:t>
            </a:r>
            <a:r>
              <a:rPr lang="en-US" b="1" dirty="0"/>
              <a:t>prediction</a:t>
            </a:r>
            <a:r>
              <a:rPr lang="en-US" dirty="0"/>
              <a:t> and </a:t>
            </a:r>
            <a:r>
              <a:rPr lang="en-US" b="1" dirty="0"/>
              <a:t>inference</a:t>
            </a:r>
            <a:endParaRPr lang="lt-LT" b="1" dirty="0"/>
          </a:p>
          <a:p>
            <a:r>
              <a:rPr lang="en-US" dirty="0"/>
              <a:t> • The goal shapes the modeling approach, including the regression algorithm used, the complexity of the model, and more</a:t>
            </a:r>
            <a:endParaRPr lang="lt-LT" dirty="0"/>
          </a:p>
        </p:txBody>
      </p:sp>
      <p:pic>
        <p:nvPicPr>
          <p:cNvPr id="6" name="Paveikslėlis 5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A6BFB78B-55E5-E444-5D0B-D2F36707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0209"/>
            <a:ext cx="10431331" cy="3296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B20524-A006-B196-8ADE-DA21B5E89A9F}"/>
              </a:ext>
            </a:extLst>
          </p:cNvPr>
          <p:cNvSpPr txBox="1"/>
          <p:nvPr/>
        </p:nvSpPr>
        <p:spPr>
          <a:xfrm>
            <a:off x="648927" y="5797413"/>
            <a:ext cx="110809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often need to strike a </a:t>
            </a:r>
            <a:r>
              <a:rPr lang="en-US" b="1" dirty="0"/>
              <a:t>balance between these goals </a:t>
            </a:r>
            <a:r>
              <a:rPr lang="en-US" dirty="0"/>
              <a:t>– a model that is very inaccurate won’t be too trustworthy for inference, and understanding the impact that variables have on predictions can help make them more accurate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140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02255F3-2F18-095B-763E-903F1083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MAKING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9ABE8-9EA7-84BE-47D0-4C205E0A2096}"/>
              </a:ext>
            </a:extLst>
          </p:cNvPr>
          <p:cNvSpPr txBox="1"/>
          <p:nvPr/>
        </p:nvSpPr>
        <p:spPr>
          <a:xfrm>
            <a:off x="698091" y="1476139"/>
            <a:ext cx="886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.predict() </a:t>
            </a:r>
            <a:r>
              <a:rPr lang="en-US" dirty="0"/>
              <a:t>method returns model predictions for single points or </a:t>
            </a:r>
            <a:r>
              <a:rPr lang="en-US" dirty="0" err="1"/>
              <a:t>DataFrames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4B4B55C5-858F-C621-52F6-D6EADD0C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3" y="2056948"/>
            <a:ext cx="1139349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01BA1-CADD-D671-69A0-02ED947F2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A2D7AFB-5A14-5767-F846-94F32E45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MAKING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D6C85-2C82-3E45-6FD5-24CD3F6EF5B1}"/>
              </a:ext>
            </a:extLst>
          </p:cNvPr>
          <p:cNvSpPr txBox="1"/>
          <p:nvPr/>
        </p:nvSpPr>
        <p:spPr>
          <a:xfrm>
            <a:off x="698091" y="1476139"/>
            <a:ext cx="886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.predict() method returns model predictions for single points or </a:t>
            </a:r>
            <a:r>
              <a:rPr lang="en-US" dirty="0" err="1"/>
              <a:t>DataFrames</a:t>
            </a:r>
            <a:endParaRPr lang="lt-LT" dirty="0"/>
          </a:p>
        </p:txBody>
      </p:sp>
      <p:pic>
        <p:nvPicPr>
          <p:cNvPr id="6" name="Paveikslėlis 5" descr="Paveikslėlis, kuriame yra tekstas, ekrano kopija, Šriftas, programinė įranga&#10;&#10;Dirbtinio intelekto sugeneruotas turinys gali būti neteisingas.">
            <a:extLst>
              <a:ext uri="{FF2B5EF4-FFF2-40B4-BE49-F238E27FC236}">
                <a16:creationId xmlns:a16="http://schemas.microsoft.com/office/drawing/2014/main" id="{673628E6-AF0B-2D8C-3B5A-587F20DF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18" y="2012905"/>
            <a:ext cx="8736442" cy="43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3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9CD031B-83AE-4F4E-5661-AD67B997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R-SQUARED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4020484-C7AC-7441-70B7-78DA1464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5" y="1341673"/>
            <a:ext cx="9513059" cy="48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49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E7C7-BBA1-D0C1-2395-E753D9F9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0FE177C-A87C-57A2-B6B4-D01993C6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R-SQUARED</a:t>
            </a:r>
          </a:p>
        </p:txBody>
      </p:sp>
      <p:pic>
        <p:nvPicPr>
          <p:cNvPr id="5" name="Paveikslėlis 4" descr="Paveikslėlis, kuriame yra tekstas, ekrano kopija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26F7CF92-9D33-AE7B-D77D-9E9CB15A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1458576"/>
            <a:ext cx="9429637" cy="52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3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534AD8B-C663-F00E-468D-83EDBA29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HYPOTHESIS TEST</a:t>
            </a:r>
          </a:p>
        </p:txBody>
      </p:sp>
      <p:pic>
        <p:nvPicPr>
          <p:cNvPr id="4" name="Paveikslėlis 3" descr="Paveikslėlis, kuriame yra tekstas, ekrano kopija, Šriftas, dokumentas&#10;&#10;Dirbtinio intelekto sugeneruotas turinys gali būti neteisingas.">
            <a:extLst>
              <a:ext uri="{FF2B5EF4-FFF2-40B4-BE49-F238E27FC236}">
                <a16:creationId xmlns:a16="http://schemas.microsoft.com/office/drawing/2014/main" id="{6991B8CA-9D0A-197F-5909-40259E95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1" y="1690688"/>
            <a:ext cx="8893758" cy="46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3C2E685-5616-2C70-58E1-218A2D59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HYPOTHESES &amp; SIGNIFICANCE LEVEL</a:t>
            </a:r>
          </a:p>
        </p:txBody>
      </p:sp>
      <p:pic>
        <p:nvPicPr>
          <p:cNvPr id="4" name="Paveikslėlis 3" descr="Paveikslėlis, kuriame yra tekstas, ekrano kopija, Šriftas, dokumentas&#10;&#10;Dirbtinio intelekto sugeneruotas turinys gali būti neteisingas.">
            <a:extLst>
              <a:ext uri="{FF2B5EF4-FFF2-40B4-BE49-F238E27FC236}">
                <a16:creationId xmlns:a16="http://schemas.microsoft.com/office/drawing/2014/main" id="{E27DFD8C-6CCE-1D85-6446-AE3D1A9A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9" y="1419438"/>
            <a:ext cx="9576816" cy="4019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1345E-2CC9-C9FE-6232-F0C944914C78}"/>
              </a:ext>
            </a:extLst>
          </p:cNvPr>
          <p:cNvSpPr txBox="1"/>
          <p:nvPr/>
        </p:nvSpPr>
        <p:spPr>
          <a:xfrm>
            <a:off x="838200" y="5752322"/>
            <a:ext cx="9823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teams and industries set a much higher bar, such as .01 or even .001, making the null hypothesis less likely to be rejected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168316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6E4BFFA-0AA4-8F7D-7B49-A337547C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F-STATISTIC &amp; P-VALUE</a:t>
            </a:r>
          </a:p>
        </p:txBody>
      </p:sp>
      <p:pic>
        <p:nvPicPr>
          <p:cNvPr id="4" name="Paveikslėlis 3" descr="Paveikslėlis, kuriame yra tekstas, ekrano kopija, Šriftas, programinė įranga&#10;&#10;Dirbtinio intelekto sugeneruotas turinys gali būti neteisingas.">
            <a:extLst>
              <a:ext uri="{FF2B5EF4-FFF2-40B4-BE49-F238E27FC236}">
                <a16:creationId xmlns:a16="http://schemas.microsoft.com/office/drawing/2014/main" id="{36A2122B-32BD-90C0-8054-C930B6FF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2" y="1376775"/>
            <a:ext cx="9125755" cy="491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973D3F1-57AF-148A-B423-F7480809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HYPOTHESIS TEST CONCLUSION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1CCD111-19BA-726E-7813-2420AFC6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58" y="1461908"/>
            <a:ext cx="9838790" cy="52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40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2C5A5F7-BB06-CF86-4FA4-7DBB9C39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T-STATISTICS &amp; P-VALUES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4CC47DF5-798C-CBCE-FDEA-26A29D7F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3" y="1691605"/>
            <a:ext cx="11841227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5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3502692-76C1-6A89-AA0F-307EC93E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RESIDUAL PLOTS</a:t>
            </a:r>
          </a:p>
        </p:txBody>
      </p:sp>
      <p:pic>
        <p:nvPicPr>
          <p:cNvPr id="4" name="Paveikslėlis 3" descr="Paveikslėlis, kuriame yra tekstas, ekrano kopija, skaičius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407E4092-D627-A283-2EF5-D38D162B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9" y="1690688"/>
            <a:ext cx="8884713" cy="47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5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537119E-BABA-18AC-75A1-368ACB0E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lt-LT" dirty="0" err="1"/>
              <a:t>rediction</a:t>
            </a:r>
            <a:r>
              <a:rPr lang="lt-LT" dirty="0"/>
              <a:t> </a:t>
            </a:r>
            <a:r>
              <a:rPr lang="en-US" dirty="0"/>
              <a:t>vs I</a:t>
            </a:r>
            <a:r>
              <a:rPr lang="lt-LT" dirty="0" err="1"/>
              <a:t>nference</a:t>
            </a:r>
            <a:endParaRPr lang="lt-L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398B9-7847-F1B3-D29D-39E585A78384}"/>
              </a:ext>
            </a:extLst>
          </p:cNvPr>
          <p:cNvSpPr txBox="1"/>
          <p:nvPr/>
        </p:nvSpPr>
        <p:spPr>
          <a:xfrm>
            <a:off x="838200" y="2304250"/>
            <a:ext cx="102034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lt-LT" b="1" dirty="0" err="1"/>
              <a:t>Prediction</a:t>
            </a:r>
            <a:r>
              <a:rPr lang="lt-LT" b="1" dirty="0"/>
              <a:t> (prognozavimas)</a:t>
            </a:r>
            <a:br>
              <a:rPr lang="lt-LT" dirty="0"/>
            </a:br>
            <a:r>
              <a:rPr lang="lt-LT" dirty="0"/>
              <a:t>Tikslas – </a:t>
            </a:r>
            <a:r>
              <a:rPr lang="lt-LT" b="1" dirty="0"/>
              <a:t>kuo tiksliau prognozuoti y reikšmes</a:t>
            </a:r>
            <a:r>
              <a:rPr lang="lt-LT" dirty="0"/>
              <a:t>, naudojant x kintamuosius. Svarbiausia ne tai, kodėl ryšys egzistuoja, o </a:t>
            </a:r>
            <a:r>
              <a:rPr lang="lt-LT" b="1" dirty="0"/>
              <a:t>kiek tiksliai modelis numato</a:t>
            </a:r>
            <a:r>
              <a:rPr lang="lt-LT" dirty="0"/>
              <a:t>. Daugiausia dėmesio skiriama prognozės paklaidai ir modelio veikimui su naujais duomenimis. Koeficientų interpretacija čia nėra esminė.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lt-LT" dirty="0"/>
          </a:p>
          <a:p>
            <a:pPr>
              <a:buNone/>
            </a:pPr>
            <a:r>
              <a:rPr lang="lt-LT" b="1" dirty="0" err="1"/>
              <a:t>Inference</a:t>
            </a:r>
            <a:r>
              <a:rPr lang="lt-LT" b="1" dirty="0"/>
              <a:t> (išvadų darymas, aiškinimas)</a:t>
            </a:r>
            <a:br>
              <a:rPr lang="lt-LT" dirty="0"/>
            </a:br>
            <a:r>
              <a:rPr lang="lt-LT" dirty="0"/>
              <a:t>Tikslas – </a:t>
            </a:r>
            <a:r>
              <a:rPr lang="lt-LT" b="1" dirty="0"/>
              <a:t>suprasti ryšius tarp kintamųjų</a:t>
            </a:r>
            <a:r>
              <a:rPr lang="lt-LT" dirty="0"/>
              <a:t>. Analizuojama, kurie x kintamieji daro įtaką y, kokia yra tos įtakos kryptis ir stiprumas, ar ji statistiškai reikšminga. Didelis dėmesys skiriamas koeficientams, </a:t>
            </a:r>
            <a:endParaRPr lang="en-US" dirty="0"/>
          </a:p>
          <a:p>
            <a:pPr>
              <a:buNone/>
            </a:pPr>
            <a:r>
              <a:rPr lang="lt-LT" dirty="0"/>
              <a:t>p reikšmėms ir prielaidoms.</a:t>
            </a:r>
          </a:p>
        </p:txBody>
      </p:sp>
    </p:spTree>
    <p:extLst>
      <p:ext uri="{BB962C8B-B14F-4D97-AF65-F5344CB8AC3E}">
        <p14:creationId xmlns:p14="http://schemas.microsoft.com/office/powerpoint/2010/main" val="2113056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5677B-BA6E-010D-DE41-AF9AF710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34E7C2D-85F1-8325-7120-E16A5F16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RESIDUAL PLOTS</a:t>
            </a:r>
          </a:p>
        </p:txBody>
      </p:sp>
      <p:pic>
        <p:nvPicPr>
          <p:cNvPr id="5" name="Paveikslėlis 4" descr="Paveikslėlis, kuriame yra tekstas, ekrano kopija, diagram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18F85F73-D5C1-C8E7-2242-225AE792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74" y="1690688"/>
            <a:ext cx="9084765" cy="49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2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6036233-77C8-7B5E-74F0-7A198468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REGRESSION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1475A-6B39-C8E3-3519-A075B146E79C}"/>
              </a:ext>
            </a:extLst>
          </p:cNvPr>
          <p:cNvSpPr txBox="1"/>
          <p:nvPr/>
        </p:nvSpPr>
        <p:spPr>
          <a:xfrm>
            <a:off x="1081547" y="1612490"/>
            <a:ext cx="10933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Regression analysis </a:t>
            </a:r>
            <a:r>
              <a:rPr lang="en-US" dirty="0"/>
              <a:t>is supervised learning technique used to predict a numeric variable (</a:t>
            </a:r>
            <a:r>
              <a:rPr lang="en-US" i="1" dirty="0"/>
              <a:t>target</a:t>
            </a:r>
            <a:r>
              <a:rPr lang="en-US" dirty="0"/>
              <a:t>) by modeling its relationship with a set of other variables (</a:t>
            </a:r>
            <a:r>
              <a:rPr lang="en-US" i="1" dirty="0"/>
              <a:t>features</a:t>
            </a:r>
            <a:r>
              <a:rPr lang="en-US" dirty="0"/>
              <a:t>)</a:t>
            </a:r>
            <a:endParaRPr lang="lt-LT" dirty="0"/>
          </a:p>
        </p:txBody>
      </p:sp>
      <p:pic>
        <p:nvPicPr>
          <p:cNvPr id="6" name="Paveikslėlis 5" descr="Paveikslėlis, kuriame yra tekstas, ekrano kopija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BE2399D6-5AD9-8F06-8FFE-050B80BA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2258821"/>
            <a:ext cx="9652240" cy="44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8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dirty="0"/>
              <a:t>Regresijos lygtis</a:t>
            </a:r>
            <a:endParaRPr lang="en-US" dirty="0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ea typeface="Verdana"/>
              </a:rPr>
              <a:t>𝒚 =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𝟎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𝒙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…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𝒙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𝜺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y 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priklausomas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kintamasis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b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0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konstanta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b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 .. , b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n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koeficientai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 .. ,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x</a:t>
            </a:r>
            <a:r>
              <a:rPr lang="en-US" sz="1400" baseline="-25000" dirty="0" err="1">
                <a:solidFill>
                  <a:schemeClr val="tx1"/>
                </a:solidFill>
                <a:ea typeface="Verdana"/>
              </a:rPr>
              <a:t>n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nepriklausomi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kintamieji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𝜀 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liekamoji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paklaida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 t. y.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viskas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nuo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ko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dar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gali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priklausyti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Y.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</a:pPr>
            <a:endParaRPr lang="en-US" sz="1400" dirty="0">
              <a:solidFill>
                <a:schemeClr val="tx1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008802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/>
              <a:t>Regresijos lygtis</a:t>
            </a:r>
            <a:endParaRPr lang="en-US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ea typeface="Verdana"/>
              </a:rPr>
              <a:t>𝒚 =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𝟎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𝒙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…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𝒙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𝒏</a:t>
            </a:r>
            <a:endParaRPr lang="en-US" sz="20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  <a:buFont typeface="Arial" panose="020B0604020202020204" pitchFamily="34" charset="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 err="1">
                <a:solidFill>
                  <a:schemeClr val="tx1"/>
                </a:solidFill>
                <a:ea typeface="Verdana"/>
              </a:rPr>
              <a:t>Įverčiai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0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 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 …  , 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𝑛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gaunami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panaudojus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imties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duomenis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 err="1">
                <a:solidFill>
                  <a:schemeClr val="tx1"/>
                </a:solidFill>
                <a:ea typeface="Verdana"/>
              </a:rPr>
              <a:t>Jei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&gt; 0, tai x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y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 err="1">
                <a:solidFill>
                  <a:schemeClr val="tx1"/>
                </a:solidFill>
                <a:ea typeface="Verdana"/>
              </a:rPr>
              <a:t>Jei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&lt; 0, tai x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didėjant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y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mažėja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E19A-39FB-31F0-0AB9-770DB8BCC2BD}"/>
              </a:ext>
            </a:extLst>
          </p:cNvPr>
          <p:cNvSpPr txBox="1"/>
          <p:nvPr/>
        </p:nvSpPr>
        <p:spPr>
          <a:xfrm>
            <a:off x="3288195" y="51440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Trumpai: </a:t>
            </a:r>
            <a:r>
              <a:rPr lang="lt-LT" b="1" dirty="0"/>
              <a:t>ženklas parodo kryptį, o dydis – įtakos stiprumą</a:t>
            </a:r>
            <a:r>
              <a:rPr lang="lt-L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4648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480400" y="1371700"/>
            <a:ext cx="10800900" cy="13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lt-LT" sz="3200" dirty="0"/>
              <a:t>Regresijos lygtis</a:t>
            </a:r>
            <a:endParaRPr lang="en-US" dirty="0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lt-LT" sz="1400"/>
              <a:t>Prognozavimo metodai</a:t>
            </a:r>
            <a:endParaRPr lang="en-US"/>
          </a:p>
        </p:txBody>
      </p:sp>
      <p:sp>
        <p:nvSpPr>
          <p:cNvPr id="125" name="Google Shape;125;p3"/>
          <p:cNvSpPr txBox="1">
            <a:spLocks noGrp="1"/>
          </p:cNvSpPr>
          <p:nvPr>
            <p:ph type="body" idx="2"/>
          </p:nvPr>
        </p:nvSpPr>
        <p:spPr>
          <a:xfrm>
            <a:off x="480400" y="2671875"/>
            <a:ext cx="10859100" cy="393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0">
              <a:spcBef>
                <a:spcPts val="819"/>
              </a:spcBef>
            </a:pPr>
            <a:r>
              <a:rPr lang="en-US" sz="2000" dirty="0">
                <a:solidFill>
                  <a:schemeClr val="tx1"/>
                </a:solidFill>
                <a:ea typeface="Verdana"/>
              </a:rPr>
              <a:t>𝒂𝒕𝒍𝒚𝒈𝒊𝒏𝒊𝒎𝒂𝒔 =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𝟎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+ 𝒃</a:t>
            </a:r>
            <a:r>
              <a:rPr lang="en-US" sz="2000" baseline="-25000" dirty="0">
                <a:solidFill>
                  <a:schemeClr val="tx1"/>
                </a:solidFill>
                <a:ea typeface="Verdana"/>
              </a:rPr>
              <a:t>𝟏</a:t>
            </a:r>
            <a:r>
              <a:rPr lang="en-US" sz="2000" dirty="0">
                <a:solidFill>
                  <a:schemeClr val="tx1"/>
                </a:solidFill>
                <a:ea typeface="Verdana"/>
              </a:rPr>
              <a:t> ∙ 𝒑𝒂𝒕𝒊𝒓𝒕𝒊𝒔</a:t>
            </a:r>
          </a:p>
          <a:p>
            <a:endParaRPr lang="en-US" sz="20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1100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0 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–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nurodo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koks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yra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atlyginimas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kai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darbuotojas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neturi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patirties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(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patirtis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= 0).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r>
              <a:rPr lang="en-US" sz="1400" dirty="0">
                <a:solidFill>
                  <a:schemeClr val="tx1"/>
                </a:solidFill>
                <a:ea typeface="Verdana"/>
              </a:rPr>
              <a:t>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–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regresijos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tiesės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nuolygis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(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angl.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i="1" dirty="0">
                <a:solidFill>
                  <a:schemeClr val="tx1"/>
                </a:solidFill>
                <a:ea typeface="Verdana"/>
              </a:rPr>
              <a:t>slope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).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,Sans-Serif"/>
              <a:buChar char="−"/>
            </a:pPr>
            <a:endParaRPr lang="en-US" sz="1400" dirty="0">
              <a:solidFill>
                <a:schemeClr val="tx1"/>
              </a:solidFill>
              <a:ea typeface="Verdan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  <a:ea typeface="Verdana"/>
              </a:rPr>
              <a:t>Koeficientas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𝑏</a:t>
            </a:r>
            <a:r>
              <a:rPr lang="en-US" sz="1400" baseline="-25000" dirty="0">
                <a:solidFill>
                  <a:schemeClr val="tx1"/>
                </a:solidFill>
                <a:ea typeface="Verdana"/>
              </a:rPr>
              <a:t>1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parodo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kiek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pasikeis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 </a:t>
            </a:r>
            <a:r>
              <a:rPr lang="en-US" sz="1400" i="1" dirty="0">
                <a:solidFill>
                  <a:schemeClr val="tx1"/>
                </a:solidFill>
                <a:ea typeface="Verdana"/>
              </a:rPr>
              <a:t>Y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reikšmė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,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vienetu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padidinus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i="1" dirty="0">
                <a:solidFill>
                  <a:schemeClr val="tx1"/>
                </a:solidFill>
                <a:ea typeface="Verdana"/>
              </a:rPr>
              <a:t>X 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ir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fiksavus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visų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kitų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regresorių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Verdana"/>
              </a:rPr>
              <a:t>reikšmes</a:t>
            </a:r>
            <a:r>
              <a:rPr lang="en-US" sz="1400" dirty="0">
                <a:solidFill>
                  <a:schemeClr val="tx1"/>
                </a:solidFill>
                <a:ea typeface="Verdana"/>
              </a:rPr>
              <a:t>.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6E65BF0-C2F6-4621-9DB2-A18C7692C32B}"/>
              </a:ext>
            </a:extLst>
          </p:cNvPr>
          <p:cNvSpPr/>
          <p:nvPr/>
        </p:nvSpPr>
        <p:spPr>
          <a:xfrm>
            <a:off x="6963509" y="2021800"/>
            <a:ext cx="4856810" cy="254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44152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Teachers xmlns="662e3587-765d-4918-9d92-5b93275042d2" xsi:nil="true"/>
    <DefaultSectionNames xmlns="662e3587-765d-4918-9d92-5b93275042d2" xsi:nil="true"/>
    <Teams_Channel_Section_Location xmlns="662e3587-765d-4918-9d92-5b93275042d2" xsi:nil="true"/>
    <Templates xmlns="662e3587-765d-4918-9d92-5b93275042d2" xsi:nil="true"/>
    <NotebookType xmlns="662e3587-765d-4918-9d92-5b93275042d2" xsi:nil="true"/>
    <Distribution_Groups xmlns="662e3587-765d-4918-9d92-5b93275042d2" xsi:nil="true"/>
    <TeamsChannelId xmlns="662e3587-765d-4918-9d92-5b93275042d2" xsi:nil="true"/>
    <Is_Collaboration_Space_Locked xmlns="662e3587-765d-4918-9d92-5b93275042d2" xsi:nil="true"/>
    <Owner xmlns="662e3587-765d-4918-9d92-5b93275042d2">
      <UserInfo>
        <DisplayName/>
        <AccountId xsi:nil="true"/>
        <AccountType/>
      </UserInfo>
    </Owner>
    <LMS_Mappings xmlns="662e3587-765d-4918-9d92-5b93275042d2" xsi:nil="true"/>
    <Invited_Students xmlns="662e3587-765d-4918-9d92-5b93275042d2" xsi:nil="true"/>
    <FolderType xmlns="662e3587-765d-4918-9d92-5b93275042d2" xsi:nil="true"/>
    <CultureName xmlns="662e3587-765d-4918-9d92-5b93275042d2" xsi:nil="true"/>
    <IsNotebookLocked xmlns="662e3587-765d-4918-9d92-5b93275042d2" xsi:nil="true"/>
    <Math_Settings xmlns="662e3587-765d-4918-9d92-5b93275042d2" xsi:nil="true"/>
    <Teachers xmlns="662e3587-765d-4918-9d92-5b93275042d2">
      <UserInfo>
        <DisplayName/>
        <AccountId xsi:nil="true"/>
        <AccountType/>
      </UserInfo>
    </Teachers>
    <Student_Groups xmlns="662e3587-765d-4918-9d92-5b93275042d2">
      <UserInfo>
        <DisplayName/>
        <AccountId xsi:nil="true"/>
        <AccountType/>
      </UserInfo>
    </Student_Groups>
    <TaxCatchAll xmlns="eb74e56a-683e-4ac4-9917-2810b22b5cab" xsi:nil="true"/>
    <AppVersion xmlns="662e3587-765d-4918-9d92-5b93275042d2" xsi:nil="true"/>
    <Self_Registration_Enabled xmlns="662e3587-765d-4918-9d92-5b93275042d2" xsi:nil="true"/>
    <Has_Teacher_Only_SectionGroup xmlns="662e3587-765d-4918-9d92-5b93275042d2" xsi:nil="true"/>
    <lcf76f155ced4ddcb4097134ff3c332f xmlns="662e3587-765d-4918-9d92-5b93275042d2">
      <Terms xmlns="http://schemas.microsoft.com/office/infopath/2007/PartnerControls"/>
    </lcf76f155ced4ddcb4097134ff3c332f>
    <Students xmlns="662e3587-765d-4918-9d92-5b93275042d2">
      <UserInfo>
        <DisplayName/>
        <AccountId xsi:nil="true"/>
        <AccountType/>
      </UserInfo>
    </Student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753C69E30CD2E346B0231A1827D4E953" ma:contentTypeVersion="32" ma:contentTypeDescription="Kurkite naują dokumentą." ma:contentTypeScope="" ma:versionID="809ac949904d02c312bdad0800d9e5ec">
  <xsd:schema xmlns:xsd="http://www.w3.org/2001/XMLSchema" xmlns:xs="http://www.w3.org/2001/XMLSchema" xmlns:p="http://schemas.microsoft.com/office/2006/metadata/properties" xmlns:ns2="662e3587-765d-4918-9d92-5b93275042d2" xmlns:ns3="eb74e56a-683e-4ac4-9917-2810b22b5cab" targetNamespace="http://schemas.microsoft.com/office/2006/metadata/properties" ma:root="true" ma:fieldsID="7810e61893e78777e4b537f36b79e890" ns2:_="" ns3:_="">
    <xsd:import namespace="662e3587-765d-4918-9d92-5b93275042d2"/>
    <xsd:import namespace="eb74e56a-683e-4ac4-9917-2810b22b5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e3587-765d-4918-9d92-5b9327504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Vaizdų žymė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4e56a-683e-4ac4-9917-2810b22b5cab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668e2cc-9ecf-45c3-8926-07f8ce6bf3d7}" ma:internalName="TaxCatchAll" ma:showField="CatchAllData" ma:web="eb74e56a-683e-4ac4-9917-2810b22b5c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51D6B2-D429-493E-9751-AF831DD900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9F2B2F-C0DD-42E6-B066-2093332BD09D}"/>
</file>

<file path=customXml/itemProps3.xml><?xml version="1.0" encoding="utf-8"?>
<ds:datastoreItem xmlns:ds="http://schemas.openxmlformats.org/officeDocument/2006/customXml" ds:itemID="{9B417A9A-CF30-45B9-8EB3-06524F96B7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1594</Words>
  <Application>Microsoft Office PowerPoint</Application>
  <PresentationFormat>Plačiaekranė</PresentationFormat>
  <Paragraphs>152</Paragraphs>
  <Slides>50</Slides>
  <Notes>6</Notes>
  <HiddenSlides>0</HiddenSlides>
  <MMClips>0</MMClips>
  <ScaleCrop>false</ScaleCrop>
  <HeadingPairs>
    <vt:vector size="6" baseType="variant">
      <vt:variant>
        <vt:lpstr>Naudojami šriftai</vt:lpstr>
      </vt:variant>
      <vt:variant>
        <vt:i4>6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50</vt:i4>
      </vt:variant>
    </vt:vector>
  </HeadingPairs>
  <TitlesOfParts>
    <vt:vector size="57" baseType="lpstr">
      <vt:lpstr>Aptos</vt:lpstr>
      <vt:lpstr>Aptos Display</vt:lpstr>
      <vt:lpstr>Arial</vt:lpstr>
      <vt:lpstr>Arial,Sans-Serif</vt:lpstr>
      <vt:lpstr>Calibri</vt:lpstr>
      <vt:lpstr>Verdana</vt:lpstr>
      <vt:lpstr>„Office“ tema</vt:lpstr>
      <vt:lpstr>  Python: Regression</vt:lpstr>
      <vt:lpstr>COMMON ALGORITHMS</vt:lpstr>
      <vt:lpstr>TYPES OF REGRESSION</vt:lpstr>
      <vt:lpstr>GOALS OF REGRESSION</vt:lpstr>
      <vt:lpstr>Prediction vs Inference</vt:lpstr>
      <vt:lpstr>REGRESSION 101</vt:lpstr>
      <vt:lpstr>Regresijos lygtis</vt:lpstr>
      <vt:lpstr>Regresijos lygtis</vt:lpstr>
      <vt:lpstr>Regresijos lygtis</vt:lpstr>
      <vt:lpstr>Regresija – konstanta ir koeficientai</vt:lpstr>
      <vt:lpstr>Tiesinė regresija</vt:lpstr>
      <vt:lpstr>„PowerPoint“ pateiktis</vt:lpstr>
      <vt:lpstr>REGRESSION 101</vt:lpstr>
      <vt:lpstr>PRE-MODELING DATA PREP &amp; EDA</vt:lpstr>
      <vt:lpstr>EXPLORING THE TARGET</vt:lpstr>
      <vt:lpstr>EXPLORING THE FEATURES</vt:lpstr>
      <vt:lpstr>LINEAR RELATIONSHIPS</vt:lpstr>
      <vt:lpstr>LINEAR RELATIONSHIPS</vt:lpstr>
      <vt:lpstr>CORRELATION</vt:lpstr>
      <vt:lpstr>CORRELATION</vt:lpstr>
      <vt:lpstr>PRO TIP: CORRELATION MATRIX</vt:lpstr>
      <vt:lpstr>PRO TIP: CORRELATION MATRIX</vt:lpstr>
      <vt:lpstr>FEATURE-TARGET RELATIONSHIPS</vt:lpstr>
      <vt:lpstr>FEATURE-TARGET RELATIONSHIPS</vt:lpstr>
      <vt:lpstr>PRO TIP: PAIRPLOTS</vt:lpstr>
      <vt:lpstr>PRO TIP: LMPLOTS</vt:lpstr>
      <vt:lpstr>PREPARING FOR MODELING</vt:lpstr>
      <vt:lpstr>KEY TAKEAWAYS</vt:lpstr>
      <vt:lpstr>„PowerPoint“ pateiktis</vt:lpstr>
      <vt:lpstr>SIMPLE LINEAR REGRESSION</vt:lpstr>
      <vt:lpstr>LINEAR REGRESSION MODEL</vt:lpstr>
      <vt:lpstr>LEAST SQUARED ERROR</vt:lpstr>
      <vt:lpstr>LEAST SQUARED ERROR</vt:lpstr>
      <vt:lpstr>LEAST SQUARED ERROR</vt:lpstr>
      <vt:lpstr>LEAST SQUARED ERROR</vt:lpstr>
      <vt:lpstr>REGRESSION IN PYTHON</vt:lpstr>
      <vt:lpstr>REGRESSION IN STATSMODELS</vt:lpstr>
      <vt:lpstr>REGRESSION IN STATSMODELS</vt:lpstr>
      <vt:lpstr>INTERPRETING THE MODEL</vt:lpstr>
      <vt:lpstr>MAKING PREDICTIONS</vt:lpstr>
      <vt:lpstr>MAKING PREDICTIONS</vt:lpstr>
      <vt:lpstr>R-SQUARED</vt:lpstr>
      <vt:lpstr>R-SQUARED</vt:lpstr>
      <vt:lpstr>HYPOTHESIS TEST</vt:lpstr>
      <vt:lpstr>HYPOTHESES &amp; SIGNIFICANCE LEVEL</vt:lpstr>
      <vt:lpstr>F-STATISTIC &amp; P-VALUE</vt:lpstr>
      <vt:lpstr>HYPOTHESIS TEST CONCLUSION</vt:lpstr>
      <vt:lpstr>T-STATISTICS &amp; P-VALUES</vt:lpstr>
      <vt:lpstr>RESIDUAL PLOTS</vt:lpstr>
      <vt:lpstr>RESIDUAL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Duomenų analizės algoritmai</dc:title>
  <dc:creator>Karolina Januskaite</dc:creator>
  <cp:lastModifiedBy>Žydrūnė Kelpšaitė</cp:lastModifiedBy>
  <cp:revision>11</cp:revision>
  <dcterms:created xsi:type="dcterms:W3CDTF">2021-01-31T18:33:53Z</dcterms:created>
  <dcterms:modified xsi:type="dcterms:W3CDTF">2026-02-19T12:27:37Z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2021-01-31T00:00:00Z</vt:filetime>
  </property>
  <property fmtid="{D5CDD505-2E9C-101B-9397-08002B2CF9AE}" pid="5" name="ContentTypeId">
    <vt:lpwstr>0x010100753C69E30CD2E346B0231A1827D4E953</vt:lpwstr>
  </property>
</Properties>
</file>